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6" r:id="rId3"/>
    <p:sldId id="32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28" r:id="rId18"/>
    <p:sldId id="271" r:id="rId19"/>
    <p:sldId id="272" r:id="rId20"/>
    <p:sldId id="273" r:id="rId21"/>
    <p:sldId id="326" r:id="rId22"/>
    <p:sldId id="274" r:id="rId23"/>
    <p:sldId id="275" r:id="rId24"/>
    <p:sldId id="276" r:id="rId25"/>
    <p:sldId id="277" r:id="rId26"/>
    <p:sldId id="27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30" r:id="rId49"/>
    <p:sldId id="332" r:id="rId50"/>
    <p:sldId id="331" r:id="rId51"/>
    <p:sldId id="302" r:id="rId52"/>
    <p:sldId id="303" r:id="rId53"/>
    <p:sldId id="307" r:id="rId54"/>
    <p:sldId id="306" r:id="rId55"/>
    <p:sldId id="327" r:id="rId56"/>
    <p:sldId id="308" r:id="rId57"/>
    <p:sldId id="309" r:id="rId58"/>
    <p:sldId id="310" r:id="rId59"/>
    <p:sldId id="311" r:id="rId60"/>
    <p:sldId id="312" r:id="rId61"/>
    <p:sldId id="313" r:id="rId62"/>
    <p:sldId id="315" r:id="rId63"/>
    <p:sldId id="316" r:id="rId64"/>
    <p:sldId id="317" r:id="rId65"/>
    <p:sldId id="318" r:id="rId66"/>
    <p:sldId id="319" r:id="rId67"/>
    <p:sldId id="320" r:id="rId68"/>
    <p:sldId id="321" r:id="rId69"/>
    <p:sldId id="322" r:id="rId70"/>
    <p:sldId id="323" r:id="rId71"/>
    <p:sldId id="324" r:id="rId72"/>
    <p:sldId id="325"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1356E0-9247-4A09-A8C2-1A01D1A49736}">
          <p14:sldIdLst>
            <p14:sldId id="257"/>
            <p14:sldId id="256"/>
            <p14:sldId id="329"/>
            <p14:sldId id="258"/>
            <p14:sldId id="259"/>
          </p14:sldIdLst>
        </p14:section>
        <p14:section name="Part III.1" id="{4AAF0E71-C287-4D57-AB9A-E1A87ED821B5}">
          <p14:sldIdLst>
            <p14:sldId id="260"/>
            <p14:sldId id="261"/>
            <p14:sldId id="262"/>
            <p14:sldId id="263"/>
            <p14:sldId id="264"/>
            <p14:sldId id="265"/>
            <p14:sldId id="266"/>
            <p14:sldId id="267"/>
            <p14:sldId id="268"/>
            <p14:sldId id="269"/>
            <p14:sldId id="270"/>
            <p14:sldId id="328"/>
            <p14:sldId id="271"/>
            <p14:sldId id="272"/>
            <p14:sldId id="273"/>
            <p14:sldId id="326"/>
            <p14:sldId id="274"/>
            <p14:sldId id="275"/>
            <p14:sldId id="276"/>
            <p14:sldId id="277"/>
            <p14:sldId id="278"/>
            <p14:sldId id="280"/>
            <p14:sldId id="281"/>
            <p14:sldId id="282"/>
            <p14:sldId id="283"/>
          </p14:sldIdLst>
        </p14:section>
        <p14:section name="Part III.2" id="{CEBD706A-8E9C-4FD3-A978-2A6B0AE669DF}">
          <p14:sldIdLst>
            <p14:sldId id="284"/>
            <p14:sldId id="285"/>
            <p14:sldId id="286"/>
            <p14:sldId id="287"/>
            <p14:sldId id="288"/>
            <p14:sldId id="289"/>
            <p14:sldId id="290"/>
            <p14:sldId id="291"/>
            <p14:sldId id="292"/>
            <p14:sldId id="293"/>
            <p14:sldId id="294"/>
            <p14:sldId id="295"/>
            <p14:sldId id="296"/>
            <p14:sldId id="297"/>
            <p14:sldId id="298"/>
            <p14:sldId id="299"/>
            <p14:sldId id="300"/>
            <p14:sldId id="330"/>
            <p14:sldId id="332"/>
            <p14:sldId id="331"/>
            <p14:sldId id="302"/>
            <p14:sldId id="303"/>
          </p14:sldIdLst>
        </p14:section>
        <p14:section name="Part III.3" id="{C1CAAA93-55B3-4B51-B8BC-24638F343197}">
          <p14:sldIdLst>
            <p14:sldId id="307"/>
            <p14:sldId id="306"/>
            <p14:sldId id="327"/>
            <p14:sldId id="308"/>
            <p14:sldId id="309"/>
            <p14:sldId id="310"/>
            <p14:sldId id="311"/>
            <p14:sldId id="312"/>
            <p14:sldId id="313"/>
            <p14:sldId id="315"/>
            <p14:sldId id="316"/>
            <p14:sldId id="317"/>
            <p14:sldId id="318"/>
            <p14:sldId id="319"/>
            <p14:sldId id="320"/>
            <p14:sldId id="321"/>
            <p14:sldId id="322"/>
            <p14:sldId id="323"/>
            <p14:sldId id="324"/>
            <p14:sldId id="32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ne Neyen" initials="CN" lastIdx="9" clrIdx="0">
    <p:extLst>
      <p:ext uri="{19B8F6BF-5375-455C-9EA6-DF929625EA0E}">
        <p15:presenceInfo xmlns:p15="http://schemas.microsoft.com/office/powerpoint/2012/main" userId="Claudine Ne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FF7F7"/>
    <a:srgbClr val="FFEBEB"/>
    <a:srgbClr val="F4F9F1"/>
    <a:srgbClr val="F0EBCF"/>
    <a:srgbClr val="FFFFFF"/>
    <a:srgbClr val="EBE3C0"/>
    <a:srgbClr val="F0EAD0"/>
    <a:srgbClr val="F6F2E4"/>
    <a:srgbClr val="EDE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6" autoAdjust="0"/>
    <p:restoredTop sz="94660"/>
  </p:normalViewPr>
  <p:slideViewPr>
    <p:cSldViewPr snapToGrid="0">
      <p:cViewPr varScale="1">
        <p:scale>
          <a:sx n="127" d="100"/>
          <a:sy n="127" d="100"/>
        </p:scale>
        <p:origin x="1048" y="1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29T13:15:10.923" idx="6">
    <p:pos x="10" y="10"/>
    <p:text>there was a comment saying 'inspired from' - clarify</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29T15:58:49.182" idx="7">
    <p:pos x="10" y="10"/>
    <p:text>I've split this slide into two because it's too heavy. is there an illustration for the first part? otherwise I'd keep the one that illustrates immunogens</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11-29T12:44:40.042" idx="3">
    <p:pos x="10" y="10"/>
    <p:text>this slide was at the back - not sure you want it</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11-09T13:06:03.442" idx="1">
    <p:pos x="10" y="10"/>
    <p:text>the resolution on these images is insufficient - do you have the source?</p:text>
    <p:extLst mod="1">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11-29T17:14:21.216" idx="8">
    <p:pos x="10" y="10"/>
    <p:text>where was this table from?</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11-09T21:42:26.221" idx="2">
    <p:pos x="10" y="10"/>
    <p:text>I kept the numbers from the slide before - disregarding the pseudogenes. or do you prefer Abbas?</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11-29T17:22:02.122" idx="9">
    <p:pos x="10" y="10"/>
    <p:text>This was at the back - keep or drop?</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7D657-9392-4167-A7E1-9A026C4E95F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A9740298-AF22-44F7-9606-5828C65FEC6E}">
      <dgm:prSet custT="1"/>
      <dgm:spPr/>
      <dgm:t>
        <a:bodyPr/>
        <a:lstStyle/>
        <a:p>
          <a:r>
            <a:rPr lang="en-US" sz="2000" b="1">
              <a:latin typeface="+mj-lt"/>
            </a:rPr>
            <a:t>Definition</a:t>
          </a:r>
          <a:endParaRPr lang="en-GB" sz="2000">
            <a:latin typeface="+mj-lt"/>
          </a:endParaRPr>
        </a:p>
      </dgm:t>
    </dgm:pt>
    <dgm:pt modelId="{0F3B828E-C08C-443B-B261-123ED2679340}" type="parTrans" cxnId="{56785E3B-4B62-4903-964D-229AFE0FF527}">
      <dgm:prSet/>
      <dgm:spPr/>
      <dgm:t>
        <a:bodyPr/>
        <a:lstStyle/>
        <a:p>
          <a:endParaRPr lang="en-US" sz="2000">
            <a:latin typeface="+mj-lt"/>
          </a:endParaRPr>
        </a:p>
      </dgm:t>
    </dgm:pt>
    <dgm:pt modelId="{0F99947D-9189-4B09-BB74-E528DAE582B0}" type="sibTrans" cxnId="{56785E3B-4B62-4903-964D-229AFE0FF527}">
      <dgm:prSet/>
      <dgm:spPr/>
      <dgm:t>
        <a:bodyPr/>
        <a:lstStyle/>
        <a:p>
          <a:endParaRPr lang="en-US" sz="2000">
            <a:latin typeface="+mj-lt"/>
          </a:endParaRPr>
        </a:p>
      </dgm:t>
    </dgm:pt>
    <dgm:pt modelId="{A0A7A1FA-8815-47D4-8793-BF5E9806EFC1}">
      <dgm:prSet custT="1"/>
      <dgm:spPr/>
      <dgm:t>
        <a:bodyPr/>
        <a:lstStyle/>
        <a:p>
          <a:r>
            <a:rPr lang="en-US" sz="2000" b="1" dirty="0">
              <a:latin typeface="+mj-lt"/>
            </a:rPr>
            <a:t>Antigen: </a:t>
          </a:r>
          <a:r>
            <a:rPr lang="en-US" sz="2000" dirty="0">
              <a:latin typeface="+mj-lt"/>
            </a:rPr>
            <a:t>any substance that is recognized by T or B lymphocytes via their cell surface receptors and/or antibodies secreted by B cells </a:t>
          </a:r>
          <a:endParaRPr lang="en-GB" sz="2000" dirty="0">
            <a:latin typeface="+mj-lt"/>
          </a:endParaRPr>
        </a:p>
      </dgm:t>
    </dgm:pt>
    <dgm:pt modelId="{D3D3AFB3-AEE8-4C11-8BFB-392711F872B5}" type="parTrans" cxnId="{7497060F-3FDA-4191-8B86-982F7C7C3DA1}">
      <dgm:prSet/>
      <dgm:spPr/>
      <dgm:t>
        <a:bodyPr/>
        <a:lstStyle/>
        <a:p>
          <a:endParaRPr lang="en-US" sz="2000">
            <a:latin typeface="+mj-lt"/>
          </a:endParaRPr>
        </a:p>
      </dgm:t>
    </dgm:pt>
    <dgm:pt modelId="{29A0C76A-7531-4728-A05F-41E02AA5E515}" type="sibTrans" cxnId="{7497060F-3FDA-4191-8B86-982F7C7C3DA1}">
      <dgm:prSet/>
      <dgm:spPr/>
      <dgm:t>
        <a:bodyPr/>
        <a:lstStyle/>
        <a:p>
          <a:endParaRPr lang="en-US" sz="2000">
            <a:latin typeface="+mj-lt"/>
          </a:endParaRPr>
        </a:p>
      </dgm:t>
    </dgm:pt>
    <dgm:pt modelId="{11EE30DD-05D5-412C-8C71-EC4AB2FCFC5F}">
      <dgm:prSet custT="1"/>
      <dgm:spPr/>
      <dgm:t>
        <a:bodyPr/>
        <a:lstStyle/>
        <a:p>
          <a:r>
            <a:rPr lang="fr-FR" sz="2000" b="1">
              <a:latin typeface="+mj-lt"/>
            </a:rPr>
            <a:t>Epitope: </a:t>
          </a:r>
          <a:r>
            <a:rPr lang="fr-FR" sz="2000">
              <a:latin typeface="+mj-lt"/>
            </a:rPr>
            <a:t>domain of the antigen that is recognized by immunoglobulins</a:t>
          </a:r>
          <a:endParaRPr lang="en-GB" sz="2000">
            <a:latin typeface="+mj-lt"/>
          </a:endParaRPr>
        </a:p>
      </dgm:t>
    </dgm:pt>
    <dgm:pt modelId="{F6B65DE1-556D-4121-B1B1-70AEEF73D637}" type="parTrans" cxnId="{4DF4C314-F3D7-438C-97BC-0730E613FF4E}">
      <dgm:prSet/>
      <dgm:spPr/>
      <dgm:t>
        <a:bodyPr/>
        <a:lstStyle/>
        <a:p>
          <a:endParaRPr lang="en-US" sz="2000">
            <a:latin typeface="+mj-lt"/>
          </a:endParaRPr>
        </a:p>
      </dgm:t>
    </dgm:pt>
    <dgm:pt modelId="{C516246B-5896-469D-86D7-CB7BD578D51E}" type="sibTrans" cxnId="{4DF4C314-F3D7-438C-97BC-0730E613FF4E}">
      <dgm:prSet/>
      <dgm:spPr/>
      <dgm:t>
        <a:bodyPr/>
        <a:lstStyle/>
        <a:p>
          <a:endParaRPr lang="en-US" sz="2000">
            <a:latin typeface="+mj-lt"/>
          </a:endParaRPr>
        </a:p>
      </dgm:t>
    </dgm:pt>
    <dgm:pt modelId="{99492DA4-9C83-4F38-B754-C79ADA14252A}">
      <dgm:prSet custT="1"/>
      <dgm:spPr/>
      <dgm:t>
        <a:bodyPr/>
        <a:lstStyle/>
        <a:p>
          <a:r>
            <a:rPr lang="en-US" sz="2000" b="1">
              <a:latin typeface="+mj-lt"/>
            </a:rPr>
            <a:t>Nature </a:t>
          </a:r>
          <a:endParaRPr lang="en-GB" sz="2000">
            <a:latin typeface="+mj-lt"/>
          </a:endParaRPr>
        </a:p>
      </dgm:t>
    </dgm:pt>
    <dgm:pt modelId="{640A0C78-6805-4639-8604-7EFD6492BC9C}" type="parTrans" cxnId="{18421D6E-4C10-4A8D-BC78-DF552626D94B}">
      <dgm:prSet/>
      <dgm:spPr/>
      <dgm:t>
        <a:bodyPr/>
        <a:lstStyle/>
        <a:p>
          <a:endParaRPr lang="en-US" sz="2000">
            <a:latin typeface="+mj-lt"/>
          </a:endParaRPr>
        </a:p>
      </dgm:t>
    </dgm:pt>
    <dgm:pt modelId="{9115C6AD-C45D-406D-AFA6-30E920037E24}" type="sibTrans" cxnId="{18421D6E-4C10-4A8D-BC78-DF552626D94B}">
      <dgm:prSet/>
      <dgm:spPr/>
      <dgm:t>
        <a:bodyPr/>
        <a:lstStyle/>
        <a:p>
          <a:endParaRPr lang="en-US" sz="2000">
            <a:latin typeface="+mj-lt"/>
          </a:endParaRPr>
        </a:p>
      </dgm:t>
    </dgm:pt>
    <dgm:pt modelId="{A96C2DBE-3E6C-4F49-ABCF-8FE6EF219B03}">
      <dgm:prSet custT="1"/>
      <dgm:spPr/>
      <dgm:t>
        <a:bodyPr/>
        <a:lstStyle/>
        <a:p>
          <a:r>
            <a:rPr lang="en-US" sz="2000" dirty="0">
              <a:latin typeface="+mj-lt"/>
            </a:rPr>
            <a:t>proteins &amp; glycoproteins</a:t>
          </a:r>
          <a:endParaRPr lang="en-GB" sz="2000" dirty="0">
            <a:latin typeface="+mj-lt"/>
          </a:endParaRPr>
        </a:p>
      </dgm:t>
    </dgm:pt>
    <dgm:pt modelId="{66C93AB0-F262-41B6-AE50-E9DAF9323D39}" type="parTrans" cxnId="{58B06C12-E785-47BC-B0ED-7342A8657789}">
      <dgm:prSet/>
      <dgm:spPr/>
      <dgm:t>
        <a:bodyPr/>
        <a:lstStyle/>
        <a:p>
          <a:endParaRPr lang="en-US" sz="2000">
            <a:latin typeface="+mj-lt"/>
          </a:endParaRPr>
        </a:p>
      </dgm:t>
    </dgm:pt>
    <dgm:pt modelId="{6F6B6DE7-A37D-416C-8977-4F681B59C785}" type="sibTrans" cxnId="{58B06C12-E785-47BC-B0ED-7342A8657789}">
      <dgm:prSet/>
      <dgm:spPr/>
      <dgm:t>
        <a:bodyPr/>
        <a:lstStyle/>
        <a:p>
          <a:endParaRPr lang="en-US" sz="2000">
            <a:latin typeface="+mj-lt"/>
          </a:endParaRPr>
        </a:p>
      </dgm:t>
    </dgm:pt>
    <dgm:pt modelId="{90A42371-0E15-4CBF-B23C-27A7F75FF3AC}">
      <dgm:prSet custT="1"/>
      <dgm:spPr/>
      <dgm:t>
        <a:bodyPr/>
        <a:lstStyle/>
        <a:p>
          <a:r>
            <a:rPr lang="en-US" sz="2000">
              <a:latin typeface="+mj-lt"/>
            </a:rPr>
            <a:t>polysaccharides</a:t>
          </a:r>
          <a:endParaRPr lang="en-GB" sz="2000">
            <a:latin typeface="+mj-lt"/>
          </a:endParaRPr>
        </a:p>
      </dgm:t>
    </dgm:pt>
    <dgm:pt modelId="{762A99C2-5479-4817-AD74-8BBF0D9A8E2D}" type="parTrans" cxnId="{3F837C93-C1EA-4F6E-851B-5F57CDCD8262}">
      <dgm:prSet/>
      <dgm:spPr/>
      <dgm:t>
        <a:bodyPr/>
        <a:lstStyle/>
        <a:p>
          <a:endParaRPr lang="en-US" sz="2000">
            <a:latin typeface="+mj-lt"/>
          </a:endParaRPr>
        </a:p>
      </dgm:t>
    </dgm:pt>
    <dgm:pt modelId="{653881C6-FE20-43A0-AD7D-61CF77D4177F}" type="sibTrans" cxnId="{3F837C93-C1EA-4F6E-851B-5F57CDCD8262}">
      <dgm:prSet/>
      <dgm:spPr/>
      <dgm:t>
        <a:bodyPr/>
        <a:lstStyle/>
        <a:p>
          <a:endParaRPr lang="en-US" sz="2000">
            <a:latin typeface="+mj-lt"/>
          </a:endParaRPr>
        </a:p>
      </dgm:t>
    </dgm:pt>
    <dgm:pt modelId="{100B32AD-F7CC-4631-9893-375C716F4972}">
      <dgm:prSet custT="1"/>
      <dgm:spPr/>
      <dgm:t>
        <a:bodyPr/>
        <a:lstStyle/>
        <a:p>
          <a:r>
            <a:rPr lang="en-US" sz="2000">
              <a:latin typeface="+mj-lt"/>
            </a:rPr>
            <a:t>lipoproteins &amp; lipopolysaccharides</a:t>
          </a:r>
          <a:endParaRPr lang="en-GB" sz="2000">
            <a:latin typeface="+mj-lt"/>
          </a:endParaRPr>
        </a:p>
      </dgm:t>
    </dgm:pt>
    <dgm:pt modelId="{11C47535-67DC-4948-A63B-08DF3933D573}" type="parTrans" cxnId="{9BE4D382-1F98-4F52-AA7D-1E1CE6668DC8}">
      <dgm:prSet/>
      <dgm:spPr/>
      <dgm:t>
        <a:bodyPr/>
        <a:lstStyle/>
        <a:p>
          <a:endParaRPr lang="en-US" sz="2000">
            <a:latin typeface="+mj-lt"/>
          </a:endParaRPr>
        </a:p>
      </dgm:t>
    </dgm:pt>
    <dgm:pt modelId="{88A1DE81-B9FE-4AF4-901F-20142A214C0C}" type="sibTrans" cxnId="{9BE4D382-1F98-4F52-AA7D-1E1CE6668DC8}">
      <dgm:prSet/>
      <dgm:spPr/>
      <dgm:t>
        <a:bodyPr/>
        <a:lstStyle/>
        <a:p>
          <a:endParaRPr lang="en-US" sz="2000">
            <a:latin typeface="+mj-lt"/>
          </a:endParaRPr>
        </a:p>
      </dgm:t>
    </dgm:pt>
    <dgm:pt modelId="{EFD9E710-7C0D-4629-9464-4D27039DE314}">
      <dgm:prSet custT="1"/>
      <dgm:spPr/>
      <dgm:t>
        <a:bodyPr/>
        <a:lstStyle/>
        <a:p>
          <a:r>
            <a:rPr lang="en-US" sz="2000">
              <a:latin typeface="+mj-lt"/>
            </a:rPr>
            <a:t>nucleic acids</a:t>
          </a:r>
          <a:endParaRPr lang="en-GB" sz="2000">
            <a:latin typeface="+mj-lt"/>
          </a:endParaRPr>
        </a:p>
      </dgm:t>
    </dgm:pt>
    <dgm:pt modelId="{DB0A96DE-8DAF-45F8-AA9C-F15E79609685}" type="parTrans" cxnId="{40387857-882E-46F5-A4E3-374A3A07486B}">
      <dgm:prSet/>
      <dgm:spPr/>
      <dgm:t>
        <a:bodyPr/>
        <a:lstStyle/>
        <a:p>
          <a:endParaRPr lang="en-US" sz="2000">
            <a:latin typeface="+mj-lt"/>
          </a:endParaRPr>
        </a:p>
      </dgm:t>
    </dgm:pt>
    <dgm:pt modelId="{816C3D82-E910-4B44-A489-0421E60ABAE3}" type="sibTrans" cxnId="{40387857-882E-46F5-A4E3-374A3A07486B}">
      <dgm:prSet/>
      <dgm:spPr/>
      <dgm:t>
        <a:bodyPr/>
        <a:lstStyle/>
        <a:p>
          <a:endParaRPr lang="en-US" sz="2000">
            <a:latin typeface="+mj-lt"/>
          </a:endParaRPr>
        </a:p>
      </dgm:t>
    </dgm:pt>
    <dgm:pt modelId="{13DA90C2-E5DA-440A-AEE7-48E4A98EA1F9}">
      <dgm:prSet custT="1"/>
      <dgm:spPr/>
      <dgm:t>
        <a:bodyPr/>
        <a:lstStyle/>
        <a:p>
          <a:r>
            <a:rPr lang="en-US" sz="2000">
              <a:latin typeface="+mj-lt"/>
            </a:rPr>
            <a:t>chemical compounds (heavy metals, narcotics) </a:t>
          </a:r>
          <a:endParaRPr lang="en-GB" sz="2000">
            <a:latin typeface="+mj-lt"/>
          </a:endParaRPr>
        </a:p>
      </dgm:t>
    </dgm:pt>
    <dgm:pt modelId="{4A33A1E9-0AC9-4309-B16B-D30CDF33C407}" type="parTrans" cxnId="{F5B28E52-C8F6-4F6A-9566-1A3BE3D3577B}">
      <dgm:prSet/>
      <dgm:spPr/>
      <dgm:t>
        <a:bodyPr/>
        <a:lstStyle/>
        <a:p>
          <a:endParaRPr lang="en-US" sz="2000">
            <a:latin typeface="+mj-lt"/>
          </a:endParaRPr>
        </a:p>
      </dgm:t>
    </dgm:pt>
    <dgm:pt modelId="{36B322E2-83CB-4234-9260-5847F221EBE2}" type="sibTrans" cxnId="{F5B28E52-C8F6-4F6A-9566-1A3BE3D3577B}">
      <dgm:prSet/>
      <dgm:spPr/>
      <dgm:t>
        <a:bodyPr/>
        <a:lstStyle/>
        <a:p>
          <a:endParaRPr lang="en-US" sz="2000">
            <a:latin typeface="+mj-lt"/>
          </a:endParaRPr>
        </a:p>
      </dgm:t>
    </dgm:pt>
    <dgm:pt modelId="{190C620B-478E-4E12-BEDA-2DF11565424F}" type="pres">
      <dgm:prSet presAssocID="{C407D657-9392-4167-A7E1-9A026C4E95F3}" presName="linear" presStyleCnt="0">
        <dgm:presLayoutVars>
          <dgm:animLvl val="lvl"/>
          <dgm:resizeHandles val="exact"/>
        </dgm:presLayoutVars>
      </dgm:prSet>
      <dgm:spPr/>
    </dgm:pt>
    <dgm:pt modelId="{A68AD48F-B273-4464-B7E8-6369DBFCD45E}" type="pres">
      <dgm:prSet presAssocID="{A9740298-AF22-44F7-9606-5828C65FEC6E}" presName="parentText" presStyleLbl="node1" presStyleIdx="0" presStyleCnt="2" custScaleX="95031" custScaleY="35503">
        <dgm:presLayoutVars>
          <dgm:chMax val="0"/>
          <dgm:bulletEnabled val="1"/>
        </dgm:presLayoutVars>
      </dgm:prSet>
      <dgm:spPr/>
    </dgm:pt>
    <dgm:pt modelId="{921F7584-6ED2-499C-B476-2022E3AF6BEF}" type="pres">
      <dgm:prSet presAssocID="{A9740298-AF22-44F7-9606-5828C65FEC6E}" presName="childText" presStyleLbl="revTx" presStyleIdx="0" presStyleCnt="2">
        <dgm:presLayoutVars>
          <dgm:bulletEnabled val="1"/>
        </dgm:presLayoutVars>
      </dgm:prSet>
      <dgm:spPr/>
    </dgm:pt>
    <dgm:pt modelId="{A4EAD160-F52F-45F5-864C-3621BE27F849}" type="pres">
      <dgm:prSet presAssocID="{99492DA4-9C83-4F38-B754-C79ADA14252A}" presName="parentText" presStyleLbl="node1" presStyleIdx="1" presStyleCnt="2" custScaleX="95031" custScaleY="35503">
        <dgm:presLayoutVars>
          <dgm:chMax val="0"/>
          <dgm:bulletEnabled val="1"/>
        </dgm:presLayoutVars>
      </dgm:prSet>
      <dgm:spPr/>
    </dgm:pt>
    <dgm:pt modelId="{CEAD0811-3AC3-434F-9058-A0A618C63202}" type="pres">
      <dgm:prSet presAssocID="{99492DA4-9C83-4F38-B754-C79ADA14252A}" presName="childText" presStyleLbl="revTx" presStyleIdx="1" presStyleCnt="2">
        <dgm:presLayoutVars>
          <dgm:bulletEnabled val="1"/>
        </dgm:presLayoutVars>
      </dgm:prSet>
      <dgm:spPr/>
    </dgm:pt>
  </dgm:ptLst>
  <dgm:cxnLst>
    <dgm:cxn modelId="{7497060F-3FDA-4191-8B86-982F7C7C3DA1}" srcId="{A9740298-AF22-44F7-9606-5828C65FEC6E}" destId="{A0A7A1FA-8815-47D4-8793-BF5E9806EFC1}" srcOrd="0" destOrd="0" parTransId="{D3D3AFB3-AEE8-4C11-8BFB-392711F872B5}" sibTransId="{29A0C76A-7531-4728-A05F-41E02AA5E515}"/>
    <dgm:cxn modelId="{58B06C12-E785-47BC-B0ED-7342A8657789}" srcId="{99492DA4-9C83-4F38-B754-C79ADA14252A}" destId="{A96C2DBE-3E6C-4F49-ABCF-8FE6EF219B03}" srcOrd="0" destOrd="0" parTransId="{66C93AB0-F262-41B6-AE50-E9DAF9323D39}" sibTransId="{6F6B6DE7-A37D-416C-8977-4F681B59C785}"/>
    <dgm:cxn modelId="{4DF4C314-F3D7-438C-97BC-0730E613FF4E}" srcId="{A9740298-AF22-44F7-9606-5828C65FEC6E}" destId="{11EE30DD-05D5-412C-8C71-EC4AB2FCFC5F}" srcOrd="1" destOrd="0" parTransId="{F6B65DE1-556D-4121-B1B1-70AEEF73D637}" sibTransId="{C516246B-5896-469D-86D7-CB7BD578D51E}"/>
    <dgm:cxn modelId="{B354DE1E-E57D-4E0B-9F59-CFAD4A64D747}" type="presOf" srcId="{C407D657-9392-4167-A7E1-9A026C4E95F3}" destId="{190C620B-478E-4E12-BEDA-2DF11565424F}" srcOrd="0" destOrd="0" presId="urn:microsoft.com/office/officeart/2005/8/layout/vList2"/>
    <dgm:cxn modelId="{E9A0D735-423E-4631-A21D-961FB5C27B67}" type="presOf" srcId="{11EE30DD-05D5-412C-8C71-EC4AB2FCFC5F}" destId="{921F7584-6ED2-499C-B476-2022E3AF6BEF}" srcOrd="0" destOrd="1" presId="urn:microsoft.com/office/officeart/2005/8/layout/vList2"/>
    <dgm:cxn modelId="{56785E3B-4B62-4903-964D-229AFE0FF527}" srcId="{C407D657-9392-4167-A7E1-9A026C4E95F3}" destId="{A9740298-AF22-44F7-9606-5828C65FEC6E}" srcOrd="0" destOrd="0" parTransId="{0F3B828E-C08C-443B-B261-123ED2679340}" sibTransId="{0F99947D-9189-4B09-BB74-E528DAE582B0}"/>
    <dgm:cxn modelId="{FC880E4A-2795-48C9-9BFA-0E4DC6DF9F75}" type="presOf" srcId="{A0A7A1FA-8815-47D4-8793-BF5E9806EFC1}" destId="{921F7584-6ED2-499C-B476-2022E3AF6BEF}" srcOrd="0" destOrd="0" presId="urn:microsoft.com/office/officeart/2005/8/layout/vList2"/>
    <dgm:cxn modelId="{F5B28E52-C8F6-4F6A-9566-1A3BE3D3577B}" srcId="{99492DA4-9C83-4F38-B754-C79ADA14252A}" destId="{13DA90C2-E5DA-440A-AEE7-48E4A98EA1F9}" srcOrd="4" destOrd="0" parTransId="{4A33A1E9-0AC9-4309-B16B-D30CDF33C407}" sibTransId="{36B322E2-83CB-4234-9260-5847F221EBE2}"/>
    <dgm:cxn modelId="{40387857-882E-46F5-A4E3-374A3A07486B}" srcId="{99492DA4-9C83-4F38-B754-C79ADA14252A}" destId="{EFD9E710-7C0D-4629-9464-4D27039DE314}" srcOrd="3" destOrd="0" parTransId="{DB0A96DE-8DAF-45F8-AA9C-F15E79609685}" sibTransId="{816C3D82-E910-4B44-A489-0421E60ABAE3}"/>
    <dgm:cxn modelId="{F0B2C267-D8E5-4F47-A62C-D714AC29EDFC}" type="presOf" srcId="{99492DA4-9C83-4F38-B754-C79ADA14252A}" destId="{A4EAD160-F52F-45F5-864C-3621BE27F849}" srcOrd="0" destOrd="0" presId="urn:microsoft.com/office/officeart/2005/8/layout/vList2"/>
    <dgm:cxn modelId="{18421D6E-4C10-4A8D-BC78-DF552626D94B}" srcId="{C407D657-9392-4167-A7E1-9A026C4E95F3}" destId="{99492DA4-9C83-4F38-B754-C79ADA14252A}" srcOrd="1" destOrd="0" parTransId="{640A0C78-6805-4639-8604-7EFD6492BC9C}" sibTransId="{9115C6AD-C45D-406D-AFA6-30E920037E24}"/>
    <dgm:cxn modelId="{9BE4D382-1F98-4F52-AA7D-1E1CE6668DC8}" srcId="{99492DA4-9C83-4F38-B754-C79ADA14252A}" destId="{100B32AD-F7CC-4631-9893-375C716F4972}" srcOrd="2" destOrd="0" parTransId="{11C47535-67DC-4948-A63B-08DF3933D573}" sibTransId="{88A1DE81-B9FE-4AF4-901F-20142A214C0C}"/>
    <dgm:cxn modelId="{C10EB386-BEA8-46E2-B41A-5B4D8E3567C8}" type="presOf" srcId="{100B32AD-F7CC-4631-9893-375C716F4972}" destId="{CEAD0811-3AC3-434F-9058-A0A618C63202}" srcOrd="0" destOrd="2" presId="urn:microsoft.com/office/officeart/2005/8/layout/vList2"/>
    <dgm:cxn modelId="{3F837C93-C1EA-4F6E-851B-5F57CDCD8262}" srcId="{99492DA4-9C83-4F38-B754-C79ADA14252A}" destId="{90A42371-0E15-4CBF-B23C-27A7F75FF3AC}" srcOrd="1" destOrd="0" parTransId="{762A99C2-5479-4817-AD74-8BBF0D9A8E2D}" sibTransId="{653881C6-FE20-43A0-AD7D-61CF77D4177F}"/>
    <dgm:cxn modelId="{C47A32D9-8772-46D0-A424-8109C568E02D}" type="presOf" srcId="{A9740298-AF22-44F7-9606-5828C65FEC6E}" destId="{A68AD48F-B273-4464-B7E8-6369DBFCD45E}" srcOrd="0" destOrd="0" presId="urn:microsoft.com/office/officeart/2005/8/layout/vList2"/>
    <dgm:cxn modelId="{62651EE3-D450-41F0-ABC1-11ED826CCEDA}" type="presOf" srcId="{A96C2DBE-3E6C-4F49-ABCF-8FE6EF219B03}" destId="{CEAD0811-3AC3-434F-9058-A0A618C63202}" srcOrd="0" destOrd="0" presId="urn:microsoft.com/office/officeart/2005/8/layout/vList2"/>
    <dgm:cxn modelId="{6469FDE9-5B37-4A63-B15A-45713FD4136A}" type="presOf" srcId="{90A42371-0E15-4CBF-B23C-27A7F75FF3AC}" destId="{CEAD0811-3AC3-434F-9058-A0A618C63202}" srcOrd="0" destOrd="1" presId="urn:microsoft.com/office/officeart/2005/8/layout/vList2"/>
    <dgm:cxn modelId="{EE542AEB-CDC5-4DBC-BB28-60869C99978F}" type="presOf" srcId="{13DA90C2-E5DA-440A-AEE7-48E4A98EA1F9}" destId="{CEAD0811-3AC3-434F-9058-A0A618C63202}" srcOrd="0" destOrd="4" presId="urn:microsoft.com/office/officeart/2005/8/layout/vList2"/>
    <dgm:cxn modelId="{E283E9F4-668B-4988-8A1A-E72998DC950A}" type="presOf" srcId="{EFD9E710-7C0D-4629-9464-4D27039DE314}" destId="{CEAD0811-3AC3-434F-9058-A0A618C63202}" srcOrd="0" destOrd="3" presId="urn:microsoft.com/office/officeart/2005/8/layout/vList2"/>
    <dgm:cxn modelId="{5B90D8C5-579A-4046-89E4-5D49EBCF7542}" type="presParOf" srcId="{190C620B-478E-4E12-BEDA-2DF11565424F}" destId="{A68AD48F-B273-4464-B7E8-6369DBFCD45E}" srcOrd="0" destOrd="0" presId="urn:microsoft.com/office/officeart/2005/8/layout/vList2"/>
    <dgm:cxn modelId="{24AE3782-5DF4-4B35-B94A-BA837120FF41}" type="presParOf" srcId="{190C620B-478E-4E12-BEDA-2DF11565424F}" destId="{921F7584-6ED2-499C-B476-2022E3AF6BEF}" srcOrd="1" destOrd="0" presId="urn:microsoft.com/office/officeart/2005/8/layout/vList2"/>
    <dgm:cxn modelId="{39E7F3EA-4C39-4FF4-BED9-723A2F3BA1F6}" type="presParOf" srcId="{190C620B-478E-4E12-BEDA-2DF11565424F}" destId="{A4EAD160-F52F-45F5-864C-3621BE27F849}" srcOrd="2" destOrd="0" presId="urn:microsoft.com/office/officeart/2005/8/layout/vList2"/>
    <dgm:cxn modelId="{255D887F-5E1F-4516-B049-3C1677C4A2D7}" type="presParOf" srcId="{190C620B-478E-4E12-BEDA-2DF11565424F}" destId="{CEAD0811-3AC3-434F-9058-A0A618C6320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BC928B-E3FA-4D48-AA53-E8F1956B447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BA52A21-64CC-480F-8A46-1C1C6C5E6905}">
      <dgm:prSet custT="1"/>
      <dgm:spPr/>
      <dgm:t>
        <a:bodyPr/>
        <a:lstStyle/>
        <a:p>
          <a:r>
            <a:rPr lang="en-US" sz="1800" b="1"/>
            <a:t>Foreignness  </a:t>
          </a:r>
          <a:endParaRPr lang="en-GB" sz="1800"/>
        </a:p>
      </dgm:t>
    </dgm:pt>
    <dgm:pt modelId="{7363BA03-C2D3-4F11-93D9-C33290F46270}" type="parTrans" cxnId="{54CF3971-206C-45C4-A98B-5D36414EADD0}">
      <dgm:prSet/>
      <dgm:spPr/>
      <dgm:t>
        <a:bodyPr/>
        <a:lstStyle/>
        <a:p>
          <a:endParaRPr lang="en-US" sz="1800"/>
        </a:p>
      </dgm:t>
    </dgm:pt>
    <dgm:pt modelId="{2A6ACCCC-3F2F-496A-9574-39EEA8C3C856}" type="sibTrans" cxnId="{54CF3971-206C-45C4-A98B-5D36414EADD0}">
      <dgm:prSet/>
      <dgm:spPr/>
      <dgm:t>
        <a:bodyPr/>
        <a:lstStyle/>
        <a:p>
          <a:endParaRPr lang="en-US" sz="1800"/>
        </a:p>
      </dgm:t>
    </dgm:pt>
    <dgm:pt modelId="{96643497-FAC4-4CC0-9002-E15798A8A796}">
      <dgm:prSet custT="1"/>
      <dgm:spPr/>
      <dgm:t>
        <a:bodyPr/>
        <a:lstStyle/>
        <a:p>
          <a:r>
            <a:rPr lang="en-US" sz="1800" b="1"/>
            <a:t>Self antigens (autoantigens):</a:t>
          </a:r>
          <a:r>
            <a:rPr lang="en-US" sz="1800"/>
            <a:t> all antigens that are normal constituents of the body</a:t>
          </a:r>
          <a:endParaRPr lang="en-GB" sz="1800"/>
        </a:p>
      </dgm:t>
    </dgm:pt>
    <dgm:pt modelId="{E0A14AC0-5524-44D3-B9F5-27FC7FA76B84}" type="parTrans" cxnId="{2D4EE87C-A030-4173-8CE6-CBF5A29AC467}">
      <dgm:prSet/>
      <dgm:spPr/>
      <dgm:t>
        <a:bodyPr/>
        <a:lstStyle/>
        <a:p>
          <a:endParaRPr lang="en-US" sz="1800"/>
        </a:p>
      </dgm:t>
    </dgm:pt>
    <dgm:pt modelId="{BDEE6C16-36DB-41D9-AB79-7A546B38106E}" type="sibTrans" cxnId="{2D4EE87C-A030-4173-8CE6-CBF5A29AC467}">
      <dgm:prSet/>
      <dgm:spPr/>
      <dgm:t>
        <a:bodyPr/>
        <a:lstStyle/>
        <a:p>
          <a:endParaRPr lang="en-US" sz="1800"/>
        </a:p>
      </dgm:t>
    </dgm:pt>
    <dgm:pt modelId="{5FA31A82-7C7C-4C5B-BC48-45DB6549C65C}">
      <dgm:prSet custT="1"/>
      <dgm:spPr/>
      <dgm:t>
        <a:bodyPr/>
        <a:lstStyle/>
        <a:p>
          <a:r>
            <a:rPr lang="en-US" sz="1800" b="1"/>
            <a:t>Non-self antigens: </a:t>
          </a:r>
          <a:r>
            <a:rPr lang="en-US" sz="1800"/>
            <a:t>all antigens that are not normal constituents of the body 	</a:t>
          </a:r>
          <a:endParaRPr lang="en-GB" sz="1800"/>
        </a:p>
      </dgm:t>
    </dgm:pt>
    <dgm:pt modelId="{B5BFA7C4-C07C-41B1-A82F-5502074305FB}" type="parTrans" cxnId="{1E275AA6-7993-4866-988F-4B32AD1C7C95}">
      <dgm:prSet/>
      <dgm:spPr/>
      <dgm:t>
        <a:bodyPr/>
        <a:lstStyle/>
        <a:p>
          <a:endParaRPr lang="en-US" sz="1800"/>
        </a:p>
      </dgm:t>
    </dgm:pt>
    <dgm:pt modelId="{3B918600-52E2-4E2E-9431-41EE0FE64EED}" type="sibTrans" cxnId="{1E275AA6-7993-4866-988F-4B32AD1C7C95}">
      <dgm:prSet/>
      <dgm:spPr/>
      <dgm:t>
        <a:bodyPr/>
        <a:lstStyle/>
        <a:p>
          <a:endParaRPr lang="en-US" sz="1800"/>
        </a:p>
      </dgm:t>
    </dgm:pt>
    <dgm:pt modelId="{30BD1A78-B1BB-4C22-8305-F36027B84093}">
      <dgm:prSet custT="1"/>
      <dgm:spPr/>
      <dgm:t>
        <a:bodyPr/>
        <a:lstStyle/>
        <a:p>
          <a:pPr>
            <a:buFont typeface="Courier New" panose="02070309020205020404" pitchFamily="49" charset="0"/>
            <a:buChar char="o"/>
          </a:pPr>
          <a:r>
            <a:rPr lang="fr-FR" sz="1800" b="1" dirty="0" err="1"/>
            <a:t>Allogens</a:t>
          </a:r>
          <a:r>
            <a:rPr lang="fr-FR" sz="1800" dirty="0"/>
            <a:t>: </a:t>
          </a:r>
          <a:r>
            <a:rPr lang="fr-FR" sz="1800" dirty="0" err="1"/>
            <a:t>different</a:t>
          </a:r>
          <a:r>
            <a:rPr lang="fr-FR" sz="1800" dirty="0"/>
            <a:t> </a:t>
          </a:r>
          <a:r>
            <a:rPr lang="fr-FR" sz="1800" dirty="0" err="1"/>
            <a:t>antigens</a:t>
          </a:r>
          <a:r>
            <a:rPr lang="fr-FR" sz="1800" dirty="0"/>
            <a:t> but </a:t>
          </a:r>
          <a:r>
            <a:rPr lang="fr-FR" sz="1800" dirty="0" err="1"/>
            <a:t>same</a:t>
          </a:r>
          <a:r>
            <a:rPr lang="fr-FR" sz="1800" dirty="0"/>
            <a:t> </a:t>
          </a:r>
          <a:r>
            <a:rPr lang="fr-FR" sz="1800" dirty="0" err="1"/>
            <a:t>species</a:t>
          </a:r>
          <a:r>
            <a:rPr lang="fr-FR" sz="1800" dirty="0"/>
            <a:t> </a:t>
          </a:r>
          <a:endParaRPr lang="en-GB" sz="1800" dirty="0"/>
        </a:p>
      </dgm:t>
    </dgm:pt>
    <dgm:pt modelId="{44449563-58E9-42A0-B885-9BFC9CD2141E}" type="parTrans" cxnId="{A2238C14-DA7D-42C9-9672-2A0675F16A83}">
      <dgm:prSet/>
      <dgm:spPr/>
      <dgm:t>
        <a:bodyPr/>
        <a:lstStyle/>
        <a:p>
          <a:endParaRPr lang="en-US" sz="1800"/>
        </a:p>
      </dgm:t>
    </dgm:pt>
    <dgm:pt modelId="{FEB700F9-5A00-4342-A1AB-BBC8593A74A3}" type="sibTrans" cxnId="{A2238C14-DA7D-42C9-9672-2A0675F16A83}">
      <dgm:prSet/>
      <dgm:spPr/>
      <dgm:t>
        <a:bodyPr/>
        <a:lstStyle/>
        <a:p>
          <a:endParaRPr lang="en-US" sz="1800"/>
        </a:p>
      </dgm:t>
    </dgm:pt>
    <dgm:pt modelId="{88A6B8A7-1216-4EEB-B14B-A3D1508104FC}">
      <dgm:prSet custT="1"/>
      <dgm:spPr/>
      <dgm:t>
        <a:bodyPr/>
        <a:lstStyle/>
        <a:p>
          <a:pPr>
            <a:buFont typeface="Courier New" panose="02070309020205020404" pitchFamily="49" charset="0"/>
            <a:buChar char="o"/>
          </a:pPr>
          <a:r>
            <a:rPr lang="fr-FR" sz="1800" b="1" dirty="0" err="1"/>
            <a:t>Exogens</a:t>
          </a:r>
          <a:r>
            <a:rPr lang="fr-FR" sz="1800" b="1" dirty="0"/>
            <a:t>:</a:t>
          </a:r>
          <a:r>
            <a:rPr lang="fr-FR" sz="1800" dirty="0"/>
            <a:t> </a:t>
          </a:r>
          <a:r>
            <a:rPr lang="fr-FR" sz="1800" dirty="0" err="1"/>
            <a:t>antigens</a:t>
          </a:r>
          <a:r>
            <a:rPr lang="fr-FR" sz="1800" dirty="0"/>
            <a:t> </a:t>
          </a:r>
          <a:r>
            <a:rPr lang="fr-FR" sz="1800" dirty="0" err="1"/>
            <a:t>from</a:t>
          </a:r>
          <a:r>
            <a:rPr lang="fr-FR" sz="1800" dirty="0"/>
            <a:t> </a:t>
          </a:r>
          <a:r>
            <a:rPr lang="fr-FR" sz="1800" dirty="0" err="1"/>
            <a:t>other</a:t>
          </a:r>
          <a:r>
            <a:rPr lang="fr-FR" sz="1800" dirty="0"/>
            <a:t> </a:t>
          </a:r>
          <a:r>
            <a:rPr lang="fr-FR" sz="1800" dirty="0" err="1"/>
            <a:t>species</a:t>
          </a:r>
          <a:endParaRPr lang="en-GB" sz="1800" dirty="0"/>
        </a:p>
      </dgm:t>
    </dgm:pt>
    <dgm:pt modelId="{A63B9BC9-7DE3-45E6-B338-FC363B0DC82A}" type="parTrans" cxnId="{DB3D87C3-56A6-4621-8A14-B80D0735988B}">
      <dgm:prSet/>
      <dgm:spPr/>
      <dgm:t>
        <a:bodyPr/>
        <a:lstStyle/>
        <a:p>
          <a:endParaRPr lang="en-US" sz="1800"/>
        </a:p>
      </dgm:t>
    </dgm:pt>
    <dgm:pt modelId="{01EF26AE-B83B-4AA5-8B02-4E58CB8E3087}" type="sibTrans" cxnId="{DB3D87C3-56A6-4621-8A14-B80D0735988B}">
      <dgm:prSet/>
      <dgm:spPr/>
      <dgm:t>
        <a:bodyPr/>
        <a:lstStyle/>
        <a:p>
          <a:endParaRPr lang="en-US" sz="1800"/>
        </a:p>
      </dgm:t>
    </dgm:pt>
    <dgm:pt modelId="{F3E06822-529B-4F6A-88DD-2A3784F6C813}">
      <dgm:prSet custT="1"/>
      <dgm:spPr/>
      <dgm:t>
        <a:bodyPr/>
        <a:lstStyle/>
        <a:p>
          <a:r>
            <a:rPr lang="en-US" sz="1800" b="1"/>
            <a:t>Immunogenicity</a:t>
          </a:r>
          <a:endParaRPr lang="en-GB" sz="1800"/>
        </a:p>
      </dgm:t>
    </dgm:pt>
    <dgm:pt modelId="{ECC685B9-CCDD-40D4-9CF8-B250829E73E3}" type="parTrans" cxnId="{0F3F675F-4FE4-41ED-B52E-D8D567D598BD}">
      <dgm:prSet/>
      <dgm:spPr/>
      <dgm:t>
        <a:bodyPr/>
        <a:lstStyle/>
        <a:p>
          <a:endParaRPr lang="en-US" sz="1800"/>
        </a:p>
      </dgm:t>
    </dgm:pt>
    <dgm:pt modelId="{6CFA0C38-454D-4F54-9A4C-1BAF3AEDDEF6}" type="sibTrans" cxnId="{0F3F675F-4FE4-41ED-B52E-D8D567D598BD}">
      <dgm:prSet/>
      <dgm:spPr/>
      <dgm:t>
        <a:bodyPr/>
        <a:lstStyle/>
        <a:p>
          <a:endParaRPr lang="en-US" sz="1800"/>
        </a:p>
      </dgm:t>
    </dgm:pt>
    <dgm:pt modelId="{BB2E91F3-6EEC-4B6F-B784-21078E2BAEC7}">
      <dgm:prSet custT="1"/>
      <dgm:spPr/>
      <dgm:t>
        <a:bodyPr/>
        <a:lstStyle/>
        <a:p>
          <a:r>
            <a:rPr lang="en-US" sz="1800" b="1" dirty="0"/>
            <a:t>Immunogens:</a:t>
          </a:r>
          <a:r>
            <a:rPr lang="en-US" sz="1800" dirty="0"/>
            <a:t> antigens that are able to stimulate a specific adaptive immune response when introduced into the body. Not all antigens are immunogens. </a:t>
          </a:r>
          <a:endParaRPr lang="en-GB" sz="1800" dirty="0"/>
        </a:p>
      </dgm:t>
    </dgm:pt>
    <dgm:pt modelId="{DE2E231A-85D8-4099-B5B5-F3430CB4AE2B}" type="parTrans" cxnId="{07AEAF91-DCCD-4770-AC2B-3CBB1A3F96BC}">
      <dgm:prSet/>
      <dgm:spPr/>
      <dgm:t>
        <a:bodyPr/>
        <a:lstStyle/>
        <a:p>
          <a:endParaRPr lang="en-US" sz="1800"/>
        </a:p>
      </dgm:t>
    </dgm:pt>
    <dgm:pt modelId="{E4E7F448-7E11-4744-9016-1C1E643C6B85}" type="sibTrans" cxnId="{07AEAF91-DCCD-4770-AC2B-3CBB1A3F96BC}">
      <dgm:prSet/>
      <dgm:spPr/>
      <dgm:t>
        <a:bodyPr/>
        <a:lstStyle/>
        <a:p>
          <a:endParaRPr lang="en-US" sz="1800"/>
        </a:p>
      </dgm:t>
    </dgm:pt>
    <dgm:pt modelId="{7CF14C62-25CF-43A7-A596-36476BC7D4FD}">
      <dgm:prSet custT="1"/>
      <dgm:spPr/>
      <dgm:t>
        <a:bodyPr/>
        <a:lstStyle/>
        <a:p>
          <a:r>
            <a:rPr lang="en-US" sz="1800" b="1" dirty="0" err="1"/>
            <a:t>Haptens</a:t>
          </a:r>
          <a:r>
            <a:rPr lang="en-US" sz="1800" dirty="0"/>
            <a:t> are small molecules that need a carrier to be immunogenic.</a:t>
          </a:r>
          <a:endParaRPr lang="en-GB" sz="1800" dirty="0"/>
        </a:p>
      </dgm:t>
    </dgm:pt>
    <dgm:pt modelId="{1F80F266-17C2-4991-AB08-B59634A984EE}" type="parTrans" cxnId="{6EFD4B68-DAA4-4BD8-A2A7-2D036AFF0ADA}">
      <dgm:prSet/>
      <dgm:spPr/>
      <dgm:t>
        <a:bodyPr/>
        <a:lstStyle/>
        <a:p>
          <a:endParaRPr lang="en-US" sz="1800"/>
        </a:p>
      </dgm:t>
    </dgm:pt>
    <dgm:pt modelId="{CF61C740-20C6-47AA-B967-DEF6B6C8B87E}" type="sibTrans" cxnId="{6EFD4B68-DAA4-4BD8-A2A7-2D036AFF0ADA}">
      <dgm:prSet/>
      <dgm:spPr/>
      <dgm:t>
        <a:bodyPr/>
        <a:lstStyle/>
        <a:p>
          <a:endParaRPr lang="en-US" sz="1800"/>
        </a:p>
      </dgm:t>
    </dgm:pt>
    <dgm:pt modelId="{2C941830-7CAE-421C-852B-F3E45688CD86}">
      <dgm:prSet custT="1"/>
      <dgm:spPr/>
      <dgm:t>
        <a:bodyPr/>
        <a:lstStyle/>
        <a:p>
          <a:pPr>
            <a:buFont typeface="Courier New" panose="02070309020205020404" pitchFamily="49" charset="0"/>
            <a:buChar char="o"/>
          </a:pPr>
          <a:endParaRPr lang="en-GB" sz="1800" dirty="0"/>
        </a:p>
      </dgm:t>
    </dgm:pt>
    <dgm:pt modelId="{C90F3C37-CDF3-433A-8DB4-B2371030599B}" type="parTrans" cxnId="{3FD62469-9BB8-405F-8571-325034EAFED9}">
      <dgm:prSet/>
      <dgm:spPr/>
      <dgm:t>
        <a:bodyPr/>
        <a:lstStyle/>
        <a:p>
          <a:endParaRPr lang="en-US"/>
        </a:p>
      </dgm:t>
    </dgm:pt>
    <dgm:pt modelId="{FF7AFE44-D28E-46EA-96A4-EF4830B175D5}" type="sibTrans" cxnId="{3FD62469-9BB8-405F-8571-325034EAFED9}">
      <dgm:prSet/>
      <dgm:spPr/>
      <dgm:t>
        <a:bodyPr/>
        <a:lstStyle/>
        <a:p>
          <a:endParaRPr lang="en-US"/>
        </a:p>
      </dgm:t>
    </dgm:pt>
    <dgm:pt modelId="{229BEA0D-1F32-4C6D-80B1-8EF44762BBD6}" type="pres">
      <dgm:prSet presAssocID="{83BC928B-E3FA-4D48-AA53-E8F1956B447F}" presName="linear" presStyleCnt="0">
        <dgm:presLayoutVars>
          <dgm:animLvl val="lvl"/>
          <dgm:resizeHandles val="exact"/>
        </dgm:presLayoutVars>
      </dgm:prSet>
      <dgm:spPr/>
    </dgm:pt>
    <dgm:pt modelId="{6FB7CC90-186C-4BB9-A2BB-BBCACEB720C3}" type="pres">
      <dgm:prSet presAssocID="{1BA52A21-64CC-480F-8A46-1C1C6C5E6905}" presName="parentText" presStyleLbl="node1" presStyleIdx="0" presStyleCnt="2" custScaleX="100000" custScaleY="35503" custLinFactNeighborX="-19959" custLinFactNeighborY="-3144">
        <dgm:presLayoutVars>
          <dgm:chMax val="0"/>
          <dgm:bulletEnabled val="1"/>
        </dgm:presLayoutVars>
      </dgm:prSet>
      <dgm:spPr/>
    </dgm:pt>
    <dgm:pt modelId="{76CB6499-28BA-45D8-9AE5-FF3F086E92AD}" type="pres">
      <dgm:prSet presAssocID="{1BA52A21-64CC-480F-8A46-1C1C6C5E6905}" presName="childText" presStyleLbl="revTx" presStyleIdx="0" presStyleCnt="2">
        <dgm:presLayoutVars>
          <dgm:bulletEnabled val="1"/>
        </dgm:presLayoutVars>
      </dgm:prSet>
      <dgm:spPr/>
    </dgm:pt>
    <dgm:pt modelId="{78CD8E84-3336-4A53-AD7D-9A393BEC7DC8}" type="pres">
      <dgm:prSet presAssocID="{F3E06822-529B-4F6A-88DD-2A3784F6C813}" presName="parentText" presStyleLbl="node1" presStyleIdx="1" presStyleCnt="2" custScaleX="100000" custScaleY="35503" custLinFactNeighborX="-19959" custLinFactNeighborY="-6056">
        <dgm:presLayoutVars>
          <dgm:chMax val="0"/>
          <dgm:bulletEnabled val="1"/>
        </dgm:presLayoutVars>
      </dgm:prSet>
      <dgm:spPr/>
    </dgm:pt>
    <dgm:pt modelId="{A2FC1220-856F-4DB2-8E0F-05B0832A53C7}" type="pres">
      <dgm:prSet presAssocID="{F3E06822-529B-4F6A-88DD-2A3784F6C813}" presName="childText" presStyleLbl="revTx" presStyleIdx="1" presStyleCnt="2">
        <dgm:presLayoutVars>
          <dgm:bulletEnabled val="1"/>
        </dgm:presLayoutVars>
      </dgm:prSet>
      <dgm:spPr/>
    </dgm:pt>
  </dgm:ptLst>
  <dgm:cxnLst>
    <dgm:cxn modelId="{A2238C14-DA7D-42C9-9672-2A0675F16A83}" srcId="{5FA31A82-7C7C-4C5B-BC48-45DB6549C65C}" destId="{30BD1A78-B1BB-4C22-8305-F36027B84093}" srcOrd="0" destOrd="0" parTransId="{44449563-58E9-42A0-B885-9BFC9CD2141E}" sibTransId="{FEB700F9-5A00-4342-A1AB-BBC8593A74A3}"/>
    <dgm:cxn modelId="{24C75228-FF6A-4197-9835-2EF8D78741D6}" type="presOf" srcId="{88A6B8A7-1216-4EEB-B14B-A3D1508104FC}" destId="{76CB6499-28BA-45D8-9AE5-FF3F086E92AD}" srcOrd="0" destOrd="3" presId="urn:microsoft.com/office/officeart/2005/8/layout/vList2"/>
    <dgm:cxn modelId="{2C59AE40-5FF5-428B-B075-7F961A9C843B}" type="presOf" srcId="{1BA52A21-64CC-480F-8A46-1C1C6C5E6905}" destId="{6FB7CC90-186C-4BB9-A2BB-BBCACEB720C3}" srcOrd="0" destOrd="0" presId="urn:microsoft.com/office/officeart/2005/8/layout/vList2"/>
    <dgm:cxn modelId="{92572541-87B4-4127-9353-B46FCBC12943}" type="presOf" srcId="{BB2E91F3-6EEC-4B6F-B784-21078E2BAEC7}" destId="{A2FC1220-856F-4DB2-8E0F-05B0832A53C7}" srcOrd="0" destOrd="0" presId="urn:microsoft.com/office/officeart/2005/8/layout/vList2"/>
    <dgm:cxn modelId="{15B6184A-4BB2-47BE-838F-2AECD6B8FCDF}" type="presOf" srcId="{5FA31A82-7C7C-4C5B-BC48-45DB6549C65C}" destId="{76CB6499-28BA-45D8-9AE5-FF3F086E92AD}" srcOrd="0" destOrd="1" presId="urn:microsoft.com/office/officeart/2005/8/layout/vList2"/>
    <dgm:cxn modelId="{18734755-7B4C-4B20-84E2-41616347478F}" type="presOf" srcId="{7CF14C62-25CF-43A7-A596-36476BC7D4FD}" destId="{A2FC1220-856F-4DB2-8E0F-05B0832A53C7}" srcOrd="0" destOrd="1" presId="urn:microsoft.com/office/officeart/2005/8/layout/vList2"/>
    <dgm:cxn modelId="{0F3F675F-4FE4-41ED-B52E-D8D567D598BD}" srcId="{83BC928B-E3FA-4D48-AA53-E8F1956B447F}" destId="{F3E06822-529B-4F6A-88DD-2A3784F6C813}" srcOrd="1" destOrd="0" parTransId="{ECC685B9-CCDD-40D4-9CF8-B250829E73E3}" sibTransId="{6CFA0C38-454D-4F54-9A4C-1BAF3AEDDEF6}"/>
    <dgm:cxn modelId="{6EFD4B68-DAA4-4BD8-A2A7-2D036AFF0ADA}" srcId="{F3E06822-529B-4F6A-88DD-2A3784F6C813}" destId="{7CF14C62-25CF-43A7-A596-36476BC7D4FD}" srcOrd="1" destOrd="0" parTransId="{1F80F266-17C2-4991-AB08-B59634A984EE}" sibTransId="{CF61C740-20C6-47AA-B967-DEF6B6C8B87E}"/>
    <dgm:cxn modelId="{3FD62469-9BB8-405F-8571-325034EAFED9}" srcId="{5FA31A82-7C7C-4C5B-BC48-45DB6549C65C}" destId="{2C941830-7CAE-421C-852B-F3E45688CD86}" srcOrd="2" destOrd="0" parTransId="{C90F3C37-CDF3-433A-8DB4-B2371030599B}" sibTransId="{FF7AFE44-D28E-46EA-96A4-EF4830B175D5}"/>
    <dgm:cxn modelId="{54CF3971-206C-45C4-A98B-5D36414EADD0}" srcId="{83BC928B-E3FA-4D48-AA53-E8F1956B447F}" destId="{1BA52A21-64CC-480F-8A46-1C1C6C5E6905}" srcOrd="0" destOrd="0" parTransId="{7363BA03-C2D3-4F11-93D9-C33290F46270}" sibTransId="{2A6ACCCC-3F2F-496A-9574-39EEA8C3C856}"/>
    <dgm:cxn modelId="{2D4EE87C-A030-4173-8CE6-CBF5A29AC467}" srcId="{1BA52A21-64CC-480F-8A46-1C1C6C5E6905}" destId="{96643497-FAC4-4CC0-9002-E15798A8A796}" srcOrd="0" destOrd="0" parTransId="{E0A14AC0-5524-44D3-B9F5-27FC7FA76B84}" sibTransId="{BDEE6C16-36DB-41D9-AB79-7A546B38106E}"/>
    <dgm:cxn modelId="{7088E08A-3FB8-4C40-9ED7-2CE8FB133406}" type="presOf" srcId="{83BC928B-E3FA-4D48-AA53-E8F1956B447F}" destId="{229BEA0D-1F32-4C6D-80B1-8EF44762BBD6}" srcOrd="0" destOrd="0" presId="urn:microsoft.com/office/officeart/2005/8/layout/vList2"/>
    <dgm:cxn modelId="{07AEAF91-DCCD-4770-AC2B-3CBB1A3F96BC}" srcId="{F3E06822-529B-4F6A-88DD-2A3784F6C813}" destId="{BB2E91F3-6EEC-4B6F-B784-21078E2BAEC7}" srcOrd="0" destOrd="0" parTransId="{DE2E231A-85D8-4099-B5B5-F3430CB4AE2B}" sibTransId="{E4E7F448-7E11-4744-9016-1C1E643C6B85}"/>
    <dgm:cxn modelId="{1E275AA6-7993-4866-988F-4B32AD1C7C95}" srcId="{1BA52A21-64CC-480F-8A46-1C1C6C5E6905}" destId="{5FA31A82-7C7C-4C5B-BC48-45DB6549C65C}" srcOrd="1" destOrd="0" parTransId="{B5BFA7C4-C07C-41B1-A82F-5502074305FB}" sibTransId="{3B918600-52E2-4E2E-9431-41EE0FE64EED}"/>
    <dgm:cxn modelId="{BE6E84AC-EF4F-4485-ABC5-6C8A4B2D6B16}" type="presOf" srcId="{2C941830-7CAE-421C-852B-F3E45688CD86}" destId="{76CB6499-28BA-45D8-9AE5-FF3F086E92AD}" srcOrd="0" destOrd="4" presId="urn:microsoft.com/office/officeart/2005/8/layout/vList2"/>
    <dgm:cxn modelId="{D8D806B1-73AE-4BD3-B329-D55AB4DBDFE5}" type="presOf" srcId="{96643497-FAC4-4CC0-9002-E15798A8A796}" destId="{76CB6499-28BA-45D8-9AE5-FF3F086E92AD}" srcOrd="0" destOrd="0" presId="urn:microsoft.com/office/officeart/2005/8/layout/vList2"/>
    <dgm:cxn modelId="{DB3D87C3-56A6-4621-8A14-B80D0735988B}" srcId="{5FA31A82-7C7C-4C5B-BC48-45DB6549C65C}" destId="{88A6B8A7-1216-4EEB-B14B-A3D1508104FC}" srcOrd="1" destOrd="0" parTransId="{A63B9BC9-7DE3-45E6-B338-FC363B0DC82A}" sibTransId="{01EF26AE-B83B-4AA5-8B02-4E58CB8E3087}"/>
    <dgm:cxn modelId="{BF37C6F1-BCD5-4EE5-82E2-C35EB6D98B1B}" type="presOf" srcId="{30BD1A78-B1BB-4C22-8305-F36027B84093}" destId="{76CB6499-28BA-45D8-9AE5-FF3F086E92AD}" srcOrd="0" destOrd="2" presId="urn:microsoft.com/office/officeart/2005/8/layout/vList2"/>
    <dgm:cxn modelId="{984575FF-D3CE-4F55-BC30-6DF1E367B88E}" type="presOf" srcId="{F3E06822-529B-4F6A-88DD-2A3784F6C813}" destId="{78CD8E84-3336-4A53-AD7D-9A393BEC7DC8}" srcOrd="0" destOrd="0" presId="urn:microsoft.com/office/officeart/2005/8/layout/vList2"/>
    <dgm:cxn modelId="{223F3DD2-8884-4115-B24B-EAB4F9CB7344}" type="presParOf" srcId="{229BEA0D-1F32-4C6D-80B1-8EF44762BBD6}" destId="{6FB7CC90-186C-4BB9-A2BB-BBCACEB720C3}" srcOrd="0" destOrd="0" presId="urn:microsoft.com/office/officeart/2005/8/layout/vList2"/>
    <dgm:cxn modelId="{F2585CC8-56FA-4E48-ABF2-EE493B51413E}" type="presParOf" srcId="{229BEA0D-1F32-4C6D-80B1-8EF44762BBD6}" destId="{76CB6499-28BA-45D8-9AE5-FF3F086E92AD}" srcOrd="1" destOrd="0" presId="urn:microsoft.com/office/officeart/2005/8/layout/vList2"/>
    <dgm:cxn modelId="{077C5A2A-978E-4150-A16D-88B37D8ACB95}" type="presParOf" srcId="{229BEA0D-1F32-4C6D-80B1-8EF44762BBD6}" destId="{78CD8E84-3336-4A53-AD7D-9A393BEC7DC8}" srcOrd="2" destOrd="0" presId="urn:microsoft.com/office/officeart/2005/8/layout/vList2"/>
    <dgm:cxn modelId="{B4C512CA-977C-4209-84A0-6097A69B5648}" type="presParOf" srcId="{229BEA0D-1F32-4C6D-80B1-8EF44762BBD6}" destId="{A2FC1220-856F-4DB2-8E0F-05B0832A53C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D48F-B273-4464-B7E8-6369DBFCD45E}">
      <dsp:nvSpPr>
        <dsp:cNvPr id="0" name=""/>
        <dsp:cNvSpPr/>
      </dsp:nvSpPr>
      <dsp:spPr>
        <a:xfrm>
          <a:off x="131765" y="642285"/>
          <a:ext cx="5039988" cy="42535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Definition</a:t>
          </a:r>
          <a:endParaRPr lang="en-GB" sz="2000" kern="1200">
            <a:latin typeface="+mj-lt"/>
          </a:endParaRPr>
        </a:p>
      </dsp:txBody>
      <dsp:txXfrm>
        <a:off x="152529" y="663049"/>
        <a:ext cx="4998460" cy="383826"/>
      </dsp:txXfrm>
    </dsp:sp>
    <dsp:sp modelId="{921F7584-6ED2-499C-B476-2022E3AF6BEF}">
      <dsp:nvSpPr>
        <dsp:cNvPr id="0" name=""/>
        <dsp:cNvSpPr/>
      </dsp:nvSpPr>
      <dsp:spPr>
        <a:xfrm>
          <a:off x="0" y="1067639"/>
          <a:ext cx="5303520" cy="178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8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latin typeface="+mj-lt"/>
            </a:rPr>
            <a:t>Antigen: </a:t>
          </a:r>
          <a:r>
            <a:rPr lang="en-US" sz="2000" kern="1200" dirty="0">
              <a:latin typeface="+mj-lt"/>
            </a:rPr>
            <a:t>any substance that is recognized by T or B lymphocytes via their cell surface receptors and/or antibodies secreted by B cells </a:t>
          </a:r>
          <a:endParaRPr lang="en-GB" sz="2000" kern="1200" dirty="0">
            <a:latin typeface="+mj-lt"/>
          </a:endParaRPr>
        </a:p>
        <a:p>
          <a:pPr marL="228600" lvl="1" indent="-228600" algn="l" defTabSz="889000">
            <a:lnSpc>
              <a:spcPct val="90000"/>
            </a:lnSpc>
            <a:spcBef>
              <a:spcPct val="0"/>
            </a:spcBef>
            <a:spcAft>
              <a:spcPct val="20000"/>
            </a:spcAft>
            <a:buChar char="•"/>
          </a:pPr>
          <a:r>
            <a:rPr lang="fr-FR" sz="2000" b="1" kern="1200">
              <a:latin typeface="+mj-lt"/>
            </a:rPr>
            <a:t>Epitope: </a:t>
          </a:r>
          <a:r>
            <a:rPr lang="fr-FR" sz="2000" kern="1200">
              <a:latin typeface="+mj-lt"/>
            </a:rPr>
            <a:t>domain of the antigen that is recognized by immunoglobulins</a:t>
          </a:r>
          <a:endParaRPr lang="en-GB" sz="2000" kern="1200">
            <a:latin typeface="+mj-lt"/>
          </a:endParaRPr>
        </a:p>
      </dsp:txBody>
      <dsp:txXfrm>
        <a:off x="0" y="1067639"/>
        <a:ext cx="5303520" cy="1788480"/>
      </dsp:txXfrm>
    </dsp:sp>
    <dsp:sp modelId="{A4EAD160-F52F-45F5-864C-3621BE27F849}">
      <dsp:nvSpPr>
        <dsp:cNvPr id="0" name=""/>
        <dsp:cNvSpPr/>
      </dsp:nvSpPr>
      <dsp:spPr>
        <a:xfrm>
          <a:off x="131765" y="2856119"/>
          <a:ext cx="5039988" cy="42535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Nature </a:t>
          </a:r>
          <a:endParaRPr lang="en-GB" sz="2000" kern="1200">
            <a:latin typeface="+mj-lt"/>
          </a:endParaRPr>
        </a:p>
      </dsp:txBody>
      <dsp:txXfrm>
        <a:off x="152529" y="2876883"/>
        <a:ext cx="4998460" cy="383826"/>
      </dsp:txXfrm>
    </dsp:sp>
    <dsp:sp modelId="{CEAD0811-3AC3-434F-9058-A0A618C63202}">
      <dsp:nvSpPr>
        <dsp:cNvPr id="0" name=""/>
        <dsp:cNvSpPr/>
      </dsp:nvSpPr>
      <dsp:spPr>
        <a:xfrm>
          <a:off x="0" y="3281473"/>
          <a:ext cx="530352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8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j-lt"/>
            </a:rPr>
            <a:t>proteins &amp; glycoproteins</a:t>
          </a:r>
          <a:endParaRPr lang="en-GB" sz="2000" kern="1200" dirty="0">
            <a:latin typeface="+mj-lt"/>
          </a:endParaRPr>
        </a:p>
        <a:p>
          <a:pPr marL="228600" lvl="1" indent="-228600" algn="l" defTabSz="889000">
            <a:lnSpc>
              <a:spcPct val="90000"/>
            </a:lnSpc>
            <a:spcBef>
              <a:spcPct val="0"/>
            </a:spcBef>
            <a:spcAft>
              <a:spcPct val="20000"/>
            </a:spcAft>
            <a:buChar char="•"/>
          </a:pPr>
          <a:r>
            <a:rPr lang="en-US" sz="2000" kern="1200">
              <a:latin typeface="+mj-lt"/>
            </a:rPr>
            <a:t>polysaccharides</a:t>
          </a:r>
          <a:endParaRPr lang="en-GB" sz="2000" kern="1200">
            <a:latin typeface="+mj-lt"/>
          </a:endParaRPr>
        </a:p>
        <a:p>
          <a:pPr marL="228600" lvl="1" indent="-228600" algn="l" defTabSz="889000">
            <a:lnSpc>
              <a:spcPct val="90000"/>
            </a:lnSpc>
            <a:spcBef>
              <a:spcPct val="0"/>
            </a:spcBef>
            <a:spcAft>
              <a:spcPct val="20000"/>
            </a:spcAft>
            <a:buChar char="•"/>
          </a:pPr>
          <a:r>
            <a:rPr lang="en-US" sz="2000" kern="1200">
              <a:latin typeface="+mj-lt"/>
            </a:rPr>
            <a:t>lipoproteins &amp; lipopolysaccharides</a:t>
          </a:r>
          <a:endParaRPr lang="en-GB" sz="2000" kern="1200">
            <a:latin typeface="+mj-lt"/>
          </a:endParaRPr>
        </a:p>
        <a:p>
          <a:pPr marL="228600" lvl="1" indent="-228600" algn="l" defTabSz="889000">
            <a:lnSpc>
              <a:spcPct val="90000"/>
            </a:lnSpc>
            <a:spcBef>
              <a:spcPct val="0"/>
            </a:spcBef>
            <a:spcAft>
              <a:spcPct val="20000"/>
            </a:spcAft>
            <a:buChar char="•"/>
          </a:pPr>
          <a:r>
            <a:rPr lang="en-US" sz="2000" kern="1200">
              <a:latin typeface="+mj-lt"/>
            </a:rPr>
            <a:t>nucleic acids</a:t>
          </a:r>
          <a:endParaRPr lang="en-GB" sz="2000" kern="1200">
            <a:latin typeface="+mj-lt"/>
          </a:endParaRPr>
        </a:p>
        <a:p>
          <a:pPr marL="228600" lvl="1" indent="-228600" algn="l" defTabSz="889000">
            <a:lnSpc>
              <a:spcPct val="90000"/>
            </a:lnSpc>
            <a:spcBef>
              <a:spcPct val="0"/>
            </a:spcBef>
            <a:spcAft>
              <a:spcPct val="20000"/>
            </a:spcAft>
            <a:buChar char="•"/>
          </a:pPr>
          <a:r>
            <a:rPr lang="en-US" sz="2000" kern="1200">
              <a:latin typeface="+mj-lt"/>
            </a:rPr>
            <a:t>chemical compounds (heavy metals, narcotics) </a:t>
          </a:r>
          <a:endParaRPr lang="en-GB" sz="2000" kern="1200">
            <a:latin typeface="+mj-lt"/>
          </a:endParaRPr>
        </a:p>
      </dsp:txBody>
      <dsp:txXfrm>
        <a:off x="0" y="3281473"/>
        <a:ext cx="5303520" cy="172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7CC90-186C-4BB9-A2BB-BBCACEB720C3}">
      <dsp:nvSpPr>
        <dsp:cNvPr id="0" name=""/>
        <dsp:cNvSpPr/>
      </dsp:nvSpPr>
      <dsp:spPr>
        <a:xfrm>
          <a:off x="0" y="207628"/>
          <a:ext cx="4956282" cy="432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Foreignness  </a:t>
          </a:r>
          <a:endParaRPr lang="en-GB" sz="1800" kern="1200"/>
        </a:p>
      </dsp:txBody>
      <dsp:txXfrm>
        <a:off x="21089" y="228717"/>
        <a:ext cx="4914104" cy="389822"/>
      </dsp:txXfrm>
    </dsp:sp>
    <dsp:sp modelId="{76CB6499-28BA-45D8-9AE5-FF3F086E92AD}">
      <dsp:nvSpPr>
        <dsp:cNvPr id="0" name=""/>
        <dsp:cNvSpPr/>
      </dsp:nvSpPr>
      <dsp:spPr>
        <a:xfrm>
          <a:off x="0" y="704140"/>
          <a:ext cx="4956282" cy="205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6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a:t>Self antigens (autoantigens):</a:t>
          </a:r>
          <a:r>
            <a:rPr lang="en-US" sz="1800" kern="1200"/>
            <a:t> all antigens that are normal constituents of the body</a:t>
          </a:r>
          <a:endParaRPr lang="en-GB" sz="1800" kern="1200"/>
        </a:p>
        <a:p>
          <a:pPr marL="171450" lvl="1" indent="-171450" algn="l" defTabSz="800100">
            <a:lnSpc>
              <a:spcPct val="90000"/>
            </a:lnSpc>
            <a:spcBef>
              <a:spcPct val="0"/>
            </a:spcBef>
            <a:spcAft>
              <a:spcPct val="20000"/>
            </a:spcAft>
            <a:buChar char="•"/>
          </a:pPr>
          <a:r>
            <a:rPr lang="en-US" sz="1800" b="1" kern="1200"/>
            <a:t>Non-self antigens: </a:t>
          </a:r>
          <a:r>
            <a:rPr lang="en-US" sz="1800" kern="1200"/>
            <a:t>all antigens that are not normal constituents of the body 	</a:t>
          </a:r>
          <a:endParaRPr lang="en-GB" sz="1800" kern="1200"/>
        </a:p>
        <a:p>
          <a:pPr marL="342900" lvl="2" indent="-171450" algn="l" defTabSz="800100">
            <a:lnSpc>
              <a:spcPct val="90000"/>
            </a:lnSpc>
            <a:spcBef>
              <a:spcPct val="0"/>
            </a:spcBef>
            <a:spcAft>
              <a:spcPct val="20000"/>
            </a:spcAft>
            <a:buFont typeface="Courier New" panose="02070309020205020404" pitchFamily="49" charset="0"/>
            <a:buChar char="o"/>
          </a:pPr>
          <a:r>
            <a:rPr lang="fr-FR" sz="1800" b="1" kern="1200" dirty="0" err="1"/>
            <a:t>Allogens</a:t>
          </a:r>
          <a:r>
            <a:rPr lang="fr-FR" sz="1800" kern="1200" dirty="0"/>
            <a:t>: </a:t>
          </a:r>
          <a:r>
            <a:rPr lang="fr-FR" sz="1800" kern="1200" dirty="0" err="1"/>
            <a:t>different</a:t>
          </a:r>
          <a:r>
            <a:rPr lang="fr-FR" sz="1800" kern="1200" dirty="0"/>
            <a:t> </a:t>
          </a:r>
          <a:r>
            <a:rPr lang="fr-FR" sz="1800" kern="1200" dirty="0" err="1"/>
            <a:t>antigens</a:t>
          </a:r>
          <a:r>
            <a:rPr lang="fr-FR" sz="1800" kern="1200" dirty="0"/>
            <a:t> but </a:t>
          </a:r>
          <a:r>
            <a:rPr lang="fr-FR" sz="1800" kern="1200" dirty="0" err="1"/>
            <a:t>same</a:t>
          </a:r>
          <a:r>
            <a:rPr lang="fr-FR" sz="1800" kern="1200" dirty="0"/>
            <a:t> </a:t>
          </a:r>
          <a:r>
            <a:rPr lang="fr-FR" sz="1800" kern="1200" dirty="0" err="1"/>
            <a:t>species</a:t>
          </a:r>
          <a:r>
            <a:rPr lang="fr-FR" sz="1800" kern="1200" dirty="0"/>
            <a:t> </a:t>
          </a:r>
          <a:endParaRPr lang="en-GB" sz="1800" kern="1200" dirty="0"/>
        </a:p>
        <a:p>
          <a:pPr marL="342900" lvl="2" indent="-171450" algn="l" defTabSz="800100">
            <a:lnSpc>
              <a:spcPct val="90000"/>
            </a:lnSpc>
            <a:spcBef>
              <a:spcPct val="0"/>
            </a:spcBef>
            <a:spcAft>
              <a:spcPct val="20000"/>
            </a:spcAft>
            <a:buFont typeface="Courier New" panose="02070309020205020404" pitchFamily="49" charset="0"/>
            <a:buChar char="o"/>
          </a:pPr>
          <a:r>
            <a:rPr lang="fr-FR" sz="1800" b="1" kern="1200" dirty="0" err="1"/>
            <a:t>Exogens</a:t>
          </a:r>
          <a:r>
            <a:rPr lang="fr-FR" sz="1800" b="1" kern="1200" dirty="0"/>
            <a:t>:</a:t>
          </a:r>
          <a:r>
            <a:rPr lang="fr-FR" sz="1800" kern="1200" dirty="0"/>
            <a:t> </a:t>
          </a:r>
          <a:r>
            <a:rPr lang="fr-FR" sz="1800" kern="1200" dirty="0" err="1"/>
            <a:t>antigens</a:t>
          </a:r>
          <a:r>
            <a:rPr lang="fr-FR" sz="1800" kern="1200" dirty="0"/>
            <a:t> </a:t>
          </a:r>
          <a:r>
            <a:rPr lang="fr-FR" sz="1800" kern="1200" dirty="0" err="1"/>
            <a:t>from</a:t>
          </a:r>
          <a:r>
            <a:rPr lang="fr-FR" sz="1800" kern="1200" dirty="0"/>
            <a:t> </a:t>
          </a:r>
          <a:r>
            <a:rPr lang="fr-FR" sz="1800" kern="1200" dirty="0" err="1"/>
            <a:t>other</a:t>
          </a:r>
          <a:r>
            <a:rPr lang="fr-FR" sz="1800" kern="1200" dirty="0"/>
            <a:t> </a:t>
          </a:r>
          <a:r>
            <a:rPr lang="fr-FR" sz="1800" kern="1200" dirty="0" err="1"/>
            <a:t>species</a:t>
          </a:r>
          <a:endParaRPr lang="en-GB" sz="1800" kern="1200" dirty="0"/>
        </a:p>
        <a:p>
          <a:pPr marL="342900" lvl="2" indent="-171450" algn="l" defTabSz="800100">
            <a:lnSpc>
              <a:spcPct val="90000"/>
            </a:lnSpc>
            <a:spcBef>
              <a:spcPct val="0"/>
            </a:spcBef>
            <a:spcAft>
              <a:spcPct val="20000"/>
            </a:spcAft>
            <a:buFont typeface="Courier New" panose="02070309020205020404" pitchFamily="49" charset="0"/>
            <a:buChar char="o"/>
          </a:pPr>
          <a:endParaRPr lang="en-GB" sz="1800" kern="1200" dirty="0"/>
        </a:p>
      </dsp:txBody>
      <dsp:txXfrm>
        <a:off x="0" y="704140"/>
        <a:ext cx="4956282" cy="2051887"/>
      </dsp:txXfrm>
    </dsp:sp>
    <dsp:sp modelId="{78CD8E84-3336-4A53-AD7D-9A393BEC7DC8}">
      <dsp:nvSpPr>
        <dsp:cNvPr id="0" name=""/>
        <dsp:cNvSpPr/>
      </dsp:nvSpPr>
      <dsp:spPr>
        <a:xfrm>
          <a:off x="0" y="2658248"/>
          <a:ext cx="4956282" cy="432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Immunogenicity</a:t>
          </a:r>
          <a:endParaRPr lang="en-GB" sz="1800" kern="1200"/>
        </a:p>
      </dsp:txBody>
      <dsp:txXfrm>
        <a:off x="21089" y="2679337"/>
        <a:ext cx="4914104" cy="389822"/>
      </dsp:txXfrm>
    </dsp:sp>
    <dsp:sp modelId="{A2FC1220-856F-4DB2-8E0F-05B0832A53C7}">
      <dsp:nvSpPr>
        <dsp:cNvPr id="0" name=""/>
        <dsp:cNvSpPr/>
      </dsp:nvSpPr>
      <dsp:spPr>
        <a:xfrm>
          <a:off x="0" y="3188028"/>
          <a:ext cx="4956282"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6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t>Immunogens:</a:t>
          </a:r>
          <a:r>
            <a:rPr lang="en-US" sz="1800" kern="1200" dirty="0"/>
            <a:t> antigens that are able to stimulate a specific adaptive immune response when introduced into the body. Not all antigens are immunogens. </a:t>
          </a:r>
          <a:endParaRPr lang="en-GB" sz="1800" kern="1200" dirty="0"/>
        </a:p>
        <a:p>
          <a:pPr marL="171450" lvl="1" indent="-171450" algn="l" defTabSz="800100">
            <a:lnSpc>
              <a:spcPct val="90000"/>
            </a:lnSpc>
            <a:spcBef>
              <a:spcPct val="0"/>
            </a:spcBef>
            <a:spcAft>
              <a:spcPct val="20000"/>
            </a:spcAft>
            <a:buChar char="•"/>
          </a:pPr>
          <a:r>
            <a:rPr lang="en-US" sz="1800" b="1" kern="1200" dirty="0" err="1"/>
            <a:t>Haptens</a:t>
          </a:r>
          <a:r>
            <a:rPr lang="en-US" sz="1800" kern="1200" dirty="0"/>
            <a:t> are small molecules that need a carrier to be immunogenic.</a:t>
          </a:r>
          <a:endParaRPr lang="en-GB" sz="1800" kern="1200" dirty="0"/>
        </a:p>
      </dsp:txBody>
      <dsp:txXfrm>
        <a:off x="0" y="3188028"/>
        <a:ext cx="4956282" cy="1614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14/03/2018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65851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14/03/2018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115498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14/03/2018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181172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14/03/2018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177556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E0A53E-CF2A-4CD7-823E-5B1C6241D609}" type="datetimeFigureOut">
              <a:rPr lang="en-GB" smtClean="0"/>
              <a:t>14/03/2018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4202346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E0A53E-CF2A-4CD7-823E-5B1C6241D609}" type="datetimeFigureOut">
              <a:rPr lang="en-GB" smtClean="0"/>
              <a:t>14/03/2018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1194656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E0A53E-CF2A-4CD7-823E-5B1C6241D609}" type="datetimeFigureOut">
              <a:rPr lang="en-GB" smtClean="0"/>
              <a:t>14/03/2018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08611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E0A53E-CF2A-4CD7-823E-5B1C6241D609}" type="datetimeFigureOut">
              <a:rPr lang="en-GB" smtClean="0"/>
              <a:t>14/03/2018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102380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0A53E-CF2A-4CD7-823E-5B1C6241D609}" type="datetimeFigureOut">
              <a:rPr lang="en-GB" smtClean="0"/>
              <a:t>14/03/2018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923076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E0A53E-CF2A-4CD7-823E-5B1C6241D609}" type="datetimeFigureOut">
              <a:rPr lang="en-GB" smtClean="0"/>
              <a:t>14/03/2018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41058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E0A53E-CF2A-4CD7-823E-5B1C6241D609}" type="datetimeFigureOut">
              <a:rPr lang="en-GB" smtClean="0"/>
              <a:t>14/03/2018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39705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768096"/>
          </a:xfrm>
          <a:prstGeom prst="rect">
            <a:avLst/>
          </a:prstGeom>
          <a:solidFill>
            <a:srgbClr val="E4EEF8"/>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3629" y="903910"/>
            <a:ext cx="8734806" cy="53652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0A53E-CF2A-4CD7-823E-5B1C6241D609}" type="datetimeFigureOut">
              <a:rPr lang="en-GB" smtClean="0"/>
              <a:t>14/03/2018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449056" y="0"/>
            <a:ext cx="694944" cy="768097"/>
          </a:xfrm>
          <a:prstGeom prst="rect">
            <a:avLst/>
          </a:prstGeom>
        </p:spPr>
        <p:txBody>
          <a:bodyPr vert="horz" lIns="91440" tIns="45720" rIns="91440" bIns="45720" rtlCol="0" anchor="ctr"/>
          <a:lstStyle>
            <a:lvl1pPr algn="ctr">
              <a:defRPr sz="1200">
                <a:solidFill>
                  <a:schemeClr val="tx1">
                    <a:tint val="75000"/>
                  </a:schemeClr>
                </a:solidFill>
              </a:defRPr>
            </a:lvl1pPr>
          </a:lstStyle>
          <a:p>
            <a:fld id="{DD8E47B5-1FE0-48C4-9872-A81295EFA8BF}" type="slidenum">
              <a:rPr lang="en-GB" smtClean="0"/>
              <a:t>‹N°›</a:t>
            </a:fld>
            <a:endParaRPr lang="en-GB"/>
          </a:p>
        </p:txBody>
      </p:sp>
    </p:spTree>
    <p:extLst>
      <p:ext uri="{BB962C8B-B14F-4D97-AF65-F5344CB8AC3E}">
        <p14:creationId xmlns:p14="http://schemas.microsoft.com/office/powerpoint/2010/main" val="2475337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3200" kern="1200">
          <a:solidFill>
            <a:schemeClr val="tx1"/>
          </a:solidFill>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ghi.epfl.ch/" TargetMode="Externa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diagramLayout" Target="../diagrams/layout1.xml"/><Relationship Id="rId7" Type="http://schemas.openxmlformats.org/officeDocument/2006/relationships/image" Target="../media/image22.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comments" Target="../comments/comment7.xml"/><Relationship Id="rId4" Type="http://schemas.openxmlformats.org/officeDocument/2006/relationships/image" Target="../media/image53.jp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53.jp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youtube.com/watch?v=odLLr6mjaUQ"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1.jp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1.jpg"/></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3.jp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3.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4.jp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4.jpg"/></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65.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EAB7B-F506-4A51-9C69-1EB5ECC4C945}"/>
              </a:ext>
            </a:extLst>
          </p:cNvPr>
          <p:cNvSpPr>
            <a:spLocks noGrp="1"/>
          </p:cNvSpPr>
          <p:nvPr>
            <p:ph type="title"/>
          </p:nvPr>
        </p:nvSpPr>
        <p:spPr>
          <a:xfrm>
            <a:off x="0" y="1559027"/>
            <a:ext cx="9144000" cy="2533077"/>
          </a:xfrm>
        </p:spPr>
        <p:txBody>
          <a:bodyPr/>
          <a:lstStyle/>
          <a:p>
            <a:r>
              <a:rPr lang="en-GB" dirty="0"/>
              <a:t>III. Generation of the </a:t>
            </a:r>
            <a:br>
              <a:rPr lang="en-GB" dirty="0"/>
            </a:br>
            <a:r>
              <a:rPr lang="en-GB" dirty="0"/>
              <a:t>B and T cell repertoires</a:t>
            </a:r>
          </a:p>
        </p:txBody>
      </p:sp>
      <p:sp>
        <p:nvSpPr>
          <p:cNvPr id="3" name="Text Placeholder 2">
            <a:extLst>
              <a:ext uri="{FF2B5EF4-FFF2-40B4-BE49-F238E27FC236}">
                <a16:creationId xmlns:a16="http://schemas.microsoft.com/office/drawing/2014/main" id="{0DAF988E-B4CC-48DD-A483-1558B5006B7D}"/>
              </a:ext>
            </a:extLst>
          </p:cNvPr>
          <p:cNvSpPr>
            <a:spLocks noGrp="1"/>
          </p:cNvSpPr>
          <p:nvPr>
            <p:ph type="body" idx="1"/>
          </p:nvPr>
        </p:nvSpPr>
        <p:spPr>
          <a:xfrm>
            <a:off x="623888" y="4340352"/>
            <a:ext cx="7886700" cy="2389632"/>
          </a:xfrm>
        </p:spPr>
        <p:txBody>
          <a:bodyPr>
            <a:normAutofit/>
          </a:bodyPr>
          <a:lstStyle/>
          <a:p>
            <a:pPr marL="342900" indent="-342900" algn="ctr"/>
            <a:r>
              <a:rPr lang="sv-SE" sz="1800" dirty="0"/>
              <a:t>by Bruno Lemaitre, </a:t>
            </a:r>
          </a:p>
          <a:p>
            <a:pPr marL="342900" indent="-342900" algn="ctr"/>
            <a:r>
              <a:rPr lang="sv-SE" sz="1800" dirty="0"/>
              <a:t>Ecole Polytechnique Fédérale de Lausanne</a:t>
            </a:r>
          </a:p>
          <a:p>
            <a:pPr marL="342900" indent="-342900" algn="ctr"/>
            <a:r>
              <a:rPr lang="fr-FR" sz="1800" dirty="0">
                <a:solidFill>
                  <a:srgbClr val="000000"/>
                </a:solidFill>
              </a:rPr>
              <a:t>Web: </a:t>
            </a:r>
            <a:r>
              <a:rPr lang="fr-FR" sz="1800" dirty="0">
                <a:solidFill>
                  <a:srgbClr val="000000"/>
                </a:solidFill>
                <a:hlinkClick r:id="rId2"/>
              </a:rPr>
              <a:t>http://ghi.epfl.ch</a:t>
            </a:r>
            <a:r>
              <a:rPr lang="fr-FR" sz="1800" dirty="0">
                <a:solidFill>
                  <a:srgbClr val="000000"/>
                </a:solidFill>
              </a:rPr>
              <a:t> </a:t>
            </a:r>
          </a:p>
          <a:p>
            <a:endParaRPr lang="en-GB" dirty="0"/>
          </a:p>
        </p:txBody>
      </p:sp>
      <p:pic>
        <p:nvPicPr>
          <p:cNvPr id="4" name="Picture 3">
            <a:extLst>
              <a:ext uri="{FF2B5EF4-FFF2-40B4-BE49-F238E27FC236}">
                <a16:creationId xmlns:a16="http://schemas.microsoft.com/office/drawing/2014/main" id="{0084D9D5-0A21-4742-994C-74AC61EE4B36}"/>
              </a:ext>
            </a:extLst>
          </p:cNvPr>
          <p:cNvPicPr>
            <a:picLocks noChangeAspect="1"/>
          </p:cNvPicPr>
          <p:nvPr/>
        </p:nvPicPr>
        <p:blipFill>
          <a:blip r:embed="rId3"/>
          <a:stretch>
            <a:fillRect/>
          </a:stretch>
        </p:blipFill>
        <p:spPr>
          <a:xfrm>
            <a:off x="7308304" y="116632"/>
            <a:ext cx="8855968" cy="1194147"/>
          </a:xfrm>
          <a:prstGeom prst="rect">
            <a:avLst/>
          </a:prstGeom>
        </p:spPr>
      </p:pic>
      <p:pic>
        <p:nvPicPr>
          <p:cNvPr id="5" name="Picture 4">
            <a:extLst>
              <a:ext uri="{FF2B5EF4-FFF2-40B4-BE49-F238E27FC236}">
                <a16:creationId xmlns:a16="http://schemas.microsoft.com/office/drawing/2014/main" id="{F738D2B3-3E9F-45E5-862F-8631BFDE40F2}"/>
              </a:ext>
            </a:extLst>
          </p:cNvPr>
          <p:cNvPicPr>
            <a:picLocks noChangeAspect="1"/>
          </p:cNvPicPr>
          <p:nvPr/>
        </p:nvPicPr>
        <p:blipFill>
          <a:blip r:embed="rId4"/>
          <a:stretch>
            <a:fillRect/>
          </a:stretch>
        </p:blipFill>
        <p:spPr>
          <a:xfrm>
            <a:off x="0" y="0"/>
            <a:ext cx="2494071" cy="1196752"/>
          </a:xfrm>
          <a:prstGeom prst="rect">
            <a:avLst/>
          </a:prstGeom>
        </p:spPr>
      </p:pic>
    </p:spTree>
    <p:extLst>
      <p:ext uri="{BB962C8B-B14F-4D97-AF65-F5344CB8AC3E}">
        <p14:creationId xmlns:p14="http://schemas.microsoft.com/office/powerpoint/2010/main" val="354507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Monoclonal antibodies : Basis for </a:t>
            </a:r>
            <a:r>
              <a:rPr lang="en-GB" i="1" dirty="0"/>
              <a:t>in vitro </a:t>
            </a:r>
            <a:r>
              <a:rPr lang="en-GB" dirty="0"/>
              <a:t>selection</a:t>
            </a:r>
          </a:p>
        </p:txBody>
      </p:sp>
      <p:sp>
        <p:nvSpPr>
          <p:cNvPr id="6" name="Rectangle 3"/>
          <p:cNvSpPr>
            <a:spLocks noGrp="1" noChangeArrowheads="1"/>
          </p:cNvSpPr>
          <p:nvPr>
            <p:ph idx="1"/>
          </p:nvPr>
        </p:nvSpPr>
        <p:spPr bwMode="auto">
          <a:xfrm>
            <a:off x="409194" y="5773076"/>
            <a:ext cx="8734806" cy="79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spcBef>
                <a:spcPct val="20000"/>
              </a:spcBef>
              <a:buNone/>
              <a:tabLst>
                <a:tab pos="361950" algn="l"/>
              </a:tabLst>
            </a:pPr>
            <a:r>
              <a:rPr lang="fr-FR" sz="2000" b="0" dirty="0"/>
              <a:t>HAT medium: </a:t>
            </a:r>
            <a:r>
              <a:rPr lang="fr-FR" sz="2000" b="0" dirty="0" err="1"/>
              <a:t>contains</a:t>
            </a:r>
            <a:r>
              <a:rPr lang="fr-FR" sz="2000" b="0" dirty="0"/>
              <a:t> hypoxanthine, </a:t>
            </a:r>
            <a:r>
              <a:rPr lang="fr-FR" sz="2000" b="0" dirty="0" err="1"/>
              <a:t>aminopterin</a:t>
            </a:r>
            <a:r>
              <a:rPr lang="fr-FR" sz="2000" b="0" dirty="0"/>
              <a:t> and thymidine</a:t>
            </a:r>
          </a:p>
          <a:p>
            <a:pPr marL="0" indent="0" eaLnBrk="1" hangingPunct="1">
              <a:spcBef>
                <a:spcPct val="20000"/>
              </a:spcBef>
              <a:buNone/>
              <a:tabLst>
                <a:tab pos="361950" algn="l"/>
              </a:tabLst>
            </a:pPr>
            <a:r>
              <a:rPr lang="fr-FR" sz="2000" b="0" dirty="0">
                <a:sym typeface="Wingdings" panose="05000000000000000000" pitchFamily="2" charset="2"/>
              </a:rPr>
              <a:t></a:t>
            </a:r>
            <a:r>
              <a:rPr lang="fr-FR" sz="2000" b="0" dirty="0"/>
              <a:t> </a:t>
            </a:r>
            <a:r>
              <a:rPr lang="fr-FR" sz="2000" b="0" dirty="0" err="1"/>
              <a:t>only</a:t>
            </a:r>
            <a:r>
              <a:rPr lang="fr-FR" sz="2000" b="0" dirty="0"/>
              <a:t> the salvage </a:t>
            </a:r>
            <a:r>
              <a:rPr lang="fr-FR" sz="2000" b="0" dirty="0" err="1"/>
              <a:t>pathway</a:t>
            </a:r>
            <a:r>
              <a:rPr lang="fr-FR" sz="2000" b="0" dirty="0"/>
              <a:t> for </a:t>
            </a:r>
            <a:r>
              <a:rPr lang="fr-FR" sz="2000" b="0" dirty="0" err="1"/>
              <a:t>synthesis</a:t>
            </a:r>
            <a:r>
              <a:rPr lang="fr-FR" sz="2000" b="0" dirty="0"/>
              <a:t> of purines and pyrimidines </a:t>
            </a:r>
            <a:r>
              <a:rPr lang="fr-FR" sz="2000" b="0" dirty="0" err="1"/>
              <a:t>is</a:t>
            </a:r>
            <a:r>
              <a:rPr lang="fr-FR" sz="2000" b="0" dirty="0"/>
              <a:t> </a:t>
            </a:r>
            <a:r>
              <a:rPr lang="fr-FR" sz="2000" b="0" dirty="0" err="1"/>
              <a:t>functional</a:t>
            </a:r>
            <a:endParaRPr lang="fr-FR" sz="2000" b="0" dirty="0"/>
          </a:p>
        </p:txBody>
      </p:sp>
      <p:pic>
        <p:nvPicPr>
          <p:cNvPr id="5" name="Picture 4">
            <a:extLst>
              <a:ext uri="{FF2B5EF4-FFF2-40B4-BE49-F238E27FC236}">
                <a16:creationId xmlns:a16="http://schemas.microsoft.com/office/drawing/2014/main" id="{B6CEE72A-7A71-41FF-83F7-BA0E45C5026B}"/>
              </a:ext>
            </a:extLst>
          </p:cNvPr>
          <p:cNvPicPr>
            <a:picLocks noChangeAspect="1"/>
          </p:cNvPicPr>
          <p:nvPr/>
        </p:nvPicPr>
        <p:blipFill>
          <a:blip r:embed="rId2"/>
          <a:stretch>
            <a:fillRect/>
          </a:stretch>
        </p:blipFill>
        <p:spPr>
          <a:xfrm>
            <a:off x="1074809" y="1001015"/>
            <a:ext cx="6994381" cy="4539143"/>
          </a:xfrm>
          <a:prstGeom prst="rect">
            <a:avLst/>
          </a:prstGeom>
        </p:spPr>
      </p:pic>
    </p:spTree>
    <p:extLst>
      <p:ext uri="{BB962C8B-B14F-4D97-AF65-F5344CB8AC3E}">
        <p14:creationId xmlns:p14="http://schemas.microsoft.com/office/powerpoint/2010/main" val="3882861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4C4E43F-AE8A-492C-A9FD-CC714DCBBB79}"/>
              </a:ext>
            </a:extLst>
          </p:cNvPr>
          <p:cNvSpPr/>
          <p:nvPr/>
        </p:nvSpPr>
        <p:spPr>
          <a:xfrm>
            <a:off x="5003883" y="1942079"/>
            <a:ext cx="4069987" cy="4842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Rectangle 3">
            <a:extLst>
              <a:ext uri="{FF2B5EF4-FFF2-40B4-BE49-F238E27FC236}">
                <a16:creationId xmlns:a16="http://schemas.microsoft.com/office/drawing/2014/main" id="{BDBEE1AE-DCCF-4DE2-9D50-7B42B88D21AF}"/>
              </a:ext>
            </a:extLst>
          </p:cNvPr>
          <p:cNvSpPr/>
          <p:nvPr/>
        </p:nvSpPr>
        <p:spPr>
          <a:xfrm>
            <a:off x="91142" y="1942079"/>
            <a:ext cx="4102906" cy="4842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5" name="Arc 84">
            <a:extLst>
              <a:ext uri="{FF2B5EF4-FFF2-40B4-BE49-F238E27FC236}">
                <a16:creationId xmlns:a16="http://schemas.microsoft.com/office/drawing/2014/main" id="{D6451334-0FBA-4D13-81E9-5610FC9773A1}"/>
              </a:ext>
            </a:extLst>
          </p:cNvPr>
          <p:cNvSpPr/>
          <p:nvPr/>
        </p:nvSpPr>
        <p:spPr>
          <a:xfrm>
            <a:off x="403678" y="6023205"/>
            <a:ext cx="3593732" cy="1087438"/>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a:t>The B Cell receptor: Immunoglobulins (</a:t>
            </a:r>
            <a:r>
              <a:rPr lang="en-GB" dirty="0" err="1"/>
              <a:t>Igs</a:t>
            </a:r>
            <a:r>
              <a:rPr lang="en-GB" dirty="0"/>
              <a:t>)</a:t>
            </a:r>
          </a:p>
        </p:txBody>
      </p:sp>
      <p:sp>
        <p:nvSpPr>
          <p:cNvPr id="3" name="Content Placeholder 2"/>
          <p:cNvSpPr>
            <a:spLocks noGrp="1"/>
          </p:cNvSpPr>
          <p:nvPr>
            <p:ph idx="1"/>
          </p:nvPr>
        </p:nvSpPr>
        <p:spPr/>
        <p:txBody>
          <a:bodyPr>
            <a:normAutofit/>
          </a:bodyPr>
          <a:lstStyle/>
          <a:p>
            <a:r>
              <a:rPr lang="en-GB" sz="2000" dirty="0" err="1"/>
              <a:t>Igs</a:t>
            </a:r>
            <a:r>
              <a:rPr lang="en-GB" sz="2000" dirty="0"/>
              <a:t> are composed of </a:t>
            </a:r>
            <a:r>
              <a:rPr lang="en-GB" sz="2000" b="1" dirty="0"/>
              <a:t>2 heavy chains (50kDa) </a:t>
            </a:r>
            <a:r>
              <a:rPr lang="en-GB" sz="2000" dirty="0"/>
              <a:t>and </a:t>
            </a:r>
            <a:r>
              <a:rPr lang="en-GB" sz="2000" b="1" dirty="0"/>
              <a:t>2 light chains (25kDa).</a:t>
            </a:r>
          </a:p>
          <a:p>
            <a:r>
              <a:rPr lang="en-GB" sz="2000" b="1" dirty="0"/>
              <a:t>Membrane-bound</a:t>
            </a:r>
            <a:r>
              <a:rPr lang="en-GB" sz="2000" dirty="0"/>
              <a:t> and </a:t>
            </a:r>
            <a:r>
              <a:rPr lang="en-GB" sz="2000" b="1" dirty="0"/>
              <a:t>soluble</a:t>
            </a:r>
            <a:r>
              <a:rPr lang="en-GB" sz="2000" dirty="0"/>
              <a:t> Ig forms serve distinct functions.</a:t>
            </a:r>
          </a:p>
        </p:txBody>
      </p:sp>
      <p:grpSp>
        <p:nvGrpSpPr>
          <p:cNvPr id="45" name="Group 49">
            <a:extLst>
              <a:ext uri="{FF2B5EF4-FFF2-40B4-BE49-F238E27FC236}">
                <a16:creationId xmlns:a16="http://schemas.microsoft.com/office/drawing/2014/main" id="{56E4B711-7519-48D0-9985-1240429D94C0}"/>
              </a:ext>
            </a:extLst>
          </p:cNvPr>
          <p:cNvGrpSpPr>
            <a:grpSpLocks/>
          </p:cNvGrpSpPr>
          <p:nvPr/>
        </p:nvGrpSpPr>
        <p:grpSpPr bwMode="auto">
          <a:xfrm>
            <a:off x="93925" y="1911579"/>
            <a:ext cx="8991618" cy="4733926"/>
            <a:chOff x="615" y="1168"/>
            <a:chExt cx="5664" cy="2982"/>
          </a:xfrm>
        </p:grpSpPr>
        <p:grpSp>
          <p:nvGrpSpPr>
            <p:cNvPr id="46" name="Group 45">
              <a:extLst>
                <a:ext uri="{FF2B5EF4-FFF2-40B4-BE49-F238E27FC236}">
                  <a16:creationId xmlns:a16="http://schemas.microsoft.com/office/drawing/2014/main" id="{941E7BCC-F6EC-45D3-BB3C-AFD41E0D1582}"/>
                </a:ext>
              </a:extLst>
            </p:cNvPr>
            <p:cNvGrpSpPr>
              <a:grpSpLocks/>
            </p:cNvGrpSpPr>
            <p:nvPr/>
          </p:nvGrpSpPr>
          <p:grpSpPr bwMode="auto">
            <a:xfrm>
              <a:off x="615" y="1168"/>
              <a:ext cx="5664" cy="2982"/>
              <a:chOff x="887" y="1347"/>
              <a:chExt cx="5664" cy="2982"/>
            </a:xfrm>
          </p:grpSpPr>
          <p:sp>
            <p:nvSpPr>
              <p:cNvPr id="50" name="Text Box 9">
                <a:extLst>
                  <a:ext uri="{FF2B5EF4-FFF2-40B4-BE49-F238E27FC236}">
                    <a16:creationId xmlns:a16="http://schemas.microsoft.com/office/drawing/2014/main" id="{E2CE84B2-C309-42CC-AA96-C2A55014C4D2}"/>
                  </a:ext>
                </a:extLst>
              </p:cNvPr>
              <p:cNvSpPr txBox="1">
                <a:spLocks noChangeArrowheads="1"/>
              </p:cNvSpPr>
              <p:nvPr/>
            </p:nvSpPr>
            <p:spPr bwMode="auto">
              <a:xfrm>
                <a:off x="1736" y="3997"/>
                <a:ext cx="880"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000"/>
                  <a:t>Membrane-bound Ig</a:t>
                </a:r>
                <a:endParaRPr lang="fr-FR" sz="1000"/>
              </a:p>
            </p:txBody>
          </p:sp>
          <p:grpSp>
            <p:nvGrpSpPr>
              <p:cNvPr id="51" name="Group 44">
                <a:extLst>
                  <a:ext uri="{FF2B5EF4-FFF2-40B4-BE49-F238E27FC236}">
                    <a16:creationId xmlns:a16="http://schemas.microsoft.com/office/drawing/2014/main" id="{0E044C4C-4A30-4EA3-A907-48B50BF051BB}"/>
                  </a:ext>
                </a:extLst>
              </p:cNvPr>
              <p:cNvGrpSpPr>
                <a:grpSpLocks/>
              </p:cNvGrpSpPr>
              <p:nvPr/>
            </p:nvGrpSpPr>
            <p:grpSpPr bwMode="auto">
              <a:xfrm>
                <a:off x="887" y="1347"/>
                <a:ext cx="5664" cy="2982"/>
                <a:chOff x="879" y="1347"/>
                <a:chExt cx="5664" cy="2982"/>
              </a:xfrm>
            </p:grpSpPr>
            <p:pic>
              <p:nvPicPr>
                <p:cNvPr id="52" name="Picture 3" descr="Ab_Structure">
                  <a:extLst>
                    <a:ext uri="{FF2B5EF4-FFF2-40B4-BE49-F238E27FC236}">
                      <a16:creationId xmlns:a16="http://schemas.microsoft.com/office/drawing/2014/main" id="{FEB7E864-1BA4-4FC4-93C4-49B3BECA8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091"/>
                  <a:ext cx="1908" cy="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3" name="Group 43">
                  <a:extLst>
                    <a:ext uri="{FF2B5EF4-FFF2-40B4-BE49-F238E27FC236}">
                      <a16:creationId xmlns:a16="http://schemas.microsoft.com/office/drawing/2014/main" id="{39F357F7-F7E4-47D5-90A0-2A5E15BCCBFC}"/>
                    </a:ext>
                  </a:extLst>
                </p:cNvPr>
                <p:cNvGrpSpPr>
                  <a:grpSpLocks/>
                </p:cNvGrpSpPr>
                <p:nvPr/>
              </p:nvGrpSpPr>
              <p:grpSpPr bwMode="auto">
                <a:xfrm>
                  <a:off x="879" y="1347"/>
                  <a:ext cx="5664" cy="2982"/>
                  <a:chOff x="879" y="1347"/>
                  <a:chExt cx="5664" cy="2982"/>
                </a:xfrm>
              </p:grpSpPr>
              <p:pic>
                <p:nvPicPr>
                  <p:cNvPr id="55" name="Picture 8" descr="Ab_Structure">
                    <a:extLst>
                      <a:ext uri="{FF2B5EF4-FFF2-40B4-BE49-F238E27FC236}">
                        <a16:creationId xmlns:a16="http://schemas.microsoft.com/office/drawing/2014/main" id="{65E59B8A-4733-4FDB-9C78-6CADDFA4D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 y="2059"/>
                    <a:ext cx="1908" cy="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Text Box 11">
                    <a:extLst>
                      <a:ext uri="{FF2B5EF4-FFF2-40B4-BE49-F238E27FC236}">
                        <a16:creationId xmlns:a16="http://schemas.microsoft.com/office/drawing/2014/main" id="{AB2B078C-31BC-4EB3-A71D-936104717E69}"/>
                      </a:ext>
                    </a:extLst>
                  </p:cNvPr>
                  <p:cNvSpPr txBox="1">
                    <a:spLocks noChangeArrowheads="1"/>
                  </p:cNvSpPr>
                  <p:nvPr/>
                </p:nvSpPr>
                <p:spPr bwMode="auto">
                  <a:xfrm>
                    <a:off x="879" y="1347"/>
                    <a:ext cx="2469" cy="252"/>
                  </a:xfrm>
                  <a:prstGeom prst="rect">
                    <a:avLst/>
                  </a:prstGeom>
                  <a:noFill/>
                  <a:ln w="9525">
                    <a:noFill/>
                    <a:miter lim="800000"/>
                    <a:headEnd/>
                    <a:tailEnd/>
                  </a:ln>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fr-CH" sz="2000" dirty="0" err="1">
                        <a:latin typeface="+mj-lt"/>
                      </a:rPr>
                      <a:t>Antigen</a:t>
                    </a:r>
                    <a:r>
                      <a:rPr lang="fr-CH" sz="2000" dirty="0">
                        <a:latin typeface="+mj-lt"/>
                      </a:rPr>
                      <a:t> </a:t>
                    </a:r>
                    <a:r>
                      <a:rPr lang="fr-CH" sz="2000" dirty="0" err="1">
                        <a:latin typeface="+mj-lt"/>
                      </a:rPr>
                      <a:t>receptor</a:t>
                    </a:r>
                    <a:endParaRPr lang="en-US" sz="2000" dirty="0">
                      <a:latin typeface="+mj-lt"/>
                    </a:endParaRPr>
                  </a:p>
                </p:txBody>
              </p:sp>
              <p:sp>
                <p:nvSpPr>
                  <p:cNvPr id="57" name="Text Box 12">
                    <a:extLst>
                      <a:ext uri="{FF2B5EF4-FFF2-40B4-BE49-F238E27FC236}">
                        <a16:creationId xmlns:a16="http://schemas.microsoft.com/office/drawing/2014/main" id="{EC40A51B-4ABB-4C9A-97AA-AFB2490DAF84}"/>
                      </a:ext>
                    </a:extLst>
                  </p:cNvPr>
                  <p:cNvSpPr txBox="1">
                    <a:spLocks noChangeArrowheads="1"/>
                  </p:cNvSpPr>
                  <p:nvPr/>
                </p:nvSpPr>
                <p:spPr bwMode="auto">
                  <a:xfrm>
                    <a:off x="4145" y="1347"/>
                    <a:ext cx="2398" cy="252"/>
                  </a:xfrm>
                  <a:prstGeom prst="rect">
                    <a:avLst/>
                  </a:prstGeom>
                  <a:noFill/>
                  <a:ln w="9525">
                    <a:noFill/>
                    <a:miter lim="800000"/>
                    <a:headEnd/>
                    <a:tailEnd/>
                  </a:ln>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fr-CH" sz="2000" dirty="0" err="1">
                        <a:latin typeface="+mj-lt"/>
                      </a:rPr>
                      <a:t>Effector</a:t>
                    </a:r>
                    <a:r>
                      <a:rPr lang="fr-CH" sz="2000" dirty="0">
                        <a:latin typeface="+mj-lt"/>
                      </a:rPr>
                      <a:t> </a:t>
                    </a:r>
                    <a:r>
                      <a:rPr lang="fr-CH" sz="2000" dirty="0" err="1">
                        <a:latin typeface="+mj-lt"/>
                      </a:rPr>
                      <a:t>molecule</a:t>
                    </a:r>
                    <a:endParaRPr lang="en-US" sz="2000" dirty="0">
                      <a:latin typeface="+mj-lt"/>
                    </a:endParaRPr>
                  </a:p>
                </p:txBody>
              </p:sp>
              <p:sp>
                <p:nvSpPr>
                  <p:cNvPr id="58" name="Text Box 13">
                    <a:extLst>
                      <a:ext uri="{FF2B5EF4-FFF2-40B4-BE49-F238E27FC236}">
                        <a16:creationId xmlns:a16="http://schemas.microsoft.com/office/drawing/2014/main" id="{BB4E2F3E-4E69-4C08-AC4C-8D85EE2898A6}"/>
                      </a:ext>
                    </a:extLst>
                  </p:cNvPr>
                  <p:cNvSpPr txBox="1">
                    <a:spLocks noChangeArrowheads="1"/>
                  </p:cNvSpPr>
                  <p:nvPr/>
                </p:nvSpPr>
                <p:spPr bwMode="auto">
                  <a:xfrm>
                    <a:off x="4848" y="3959"/>
                    <a:ext cx="497"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000"/>
                      <a:t>Soluble Ig</a:t>
                    </a:r>
                    <a:endParaRPr lang="fr-FR" sz="1000"/>
                  </a:p>
                </p:txBody>
              </p:sp>
              <p:grpSp>
                <p:nvGrpSpPr>
                  <p:cNvPr id="59" name="Group 14">
                    <a:extLst>
                      <a:ext uri="{FF2B5EF4-FFF2-40B4-BE49-F238E27FC236}">
                        <a16:creationId xmlns:a16="http://schemas.microsoft.com/office/drawing/2014/main" id="{23FC984D-E5BD-410F-9E05-B5A22543AA2E}"/>
                      </a:ext>
                    </a:extLst>
                  </p:cNvPr>
                  <p:cNvGrpSpPr>
                    <a:grpSpLocks/>
                  </p:cNvGrpSpPr>
                  <p:nvPr/>
                </p:nvGrpSpPr>
                <p:grpSpPr bwMode="auto">
                  <a:xfrm>
                    <a:off x="2796" y="1673"/>
                    <a:ext cx="1486" cy="925"/>
                    <a:chOff x="2796" y="1673"/>
                    <a:chExt cx="1486" cy="925"/>
                  </a:xfrm>
                </p:grpSpPr>
                <p:sp>
                  <p:nvSpPr>
                    <p:cNvPr id="74" name="AutoShape 15">
                      <a:extLst>
                        <a:ext uri="{FF2B5EF4-FFF2-40B4-BE49-F238E27FC236}">
                          <a16:creationId xmlns:a16="http://schemas.microsoft.com/office/drawing/2014/main" id="{D268827B-4BA8-4148-8E9D-AE265D051283}"/>
                        </a:ext>
                      </a:extLst>
                    </p:cNvPr>
                    <p:cNvSpPr>
                      <a:spLocks/>
                    </p:cNvSpPr>
                    <p:nvPr/>
                  </p:nvSpPr>
                  <p:spPr bwMode="auto">
                    <a:xfrm>
                      <a:off x="3210" y="2094"/>
                      <a:ext cx="56" cy="492"/>
                    </a:xfrm>
                    <a:prstGeom prst="rightBrace">
                      <a:avLst>
                        <a:gd name="adj1" fmla="val 7321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
                  <p:nvSpPr>
                    <p:cNvPr id="75" name="Line 16">
                      <a:extLst>
                        <a:ext uri="{FF2B5EF4-FFF2-40B4-BE49-F238E27FC236}">
                          <a16:creationId xmlns:a16="http://schemas.microsoft.com/office/drawing/2014/main" id="{FFA25E18-20BC-4D0B-9504-24FF77FAFB17}"/>
                        </a:ext>
                      </a:extLst>
                    </p:cNvPr>
                    <p:cNvSpPr>
                      <a:spLocks noChangeShapeType="1"/>
                    </p:cNvSpPr>
                    <p:nvPr/>
                  </p:nvSpPr>
                  <p:spPr bwMode="auto">
                    <a:xfrm flipH="1">
                      <a:off x="2796" y="2598"/>
                      <a:ext cx="402"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 name="Text Box 17">
                      <a:extLst>
                        <a:ext uri="{FF2B5EF4-FFF2-40B4-BE49-F238E27FC236}">
                          <a16:creationId xmlns:a16="http://schemas.microsoft.com/office/drawing/2014/main" id="{F2F23D10-084C-462A-AAF9-AC963214F740}"/>
                        </a:ext>
                      </a:extLst>
                    </p:cNvPr>
                    <p:cNvSpPr txBox="1">
                      <a:spLocks noChangeArrowheads="1"/>
                    </p:cNvSpPr>
                    <p:nvPr/>
                  </p:nvSpPr>
                  <p:spPr bwMode="auto">
                    <a:xfrm>
                      <a:off x="3277" y="2247"/>
                      <a:ext cx="75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a:t>Variable region</a:t>
                      </a:r>
                      <a:endParaRPr lang="fr-FR" sz="1200" b="0"/>
                    </a:p>
                  </p:txBody>
                </p:sp>
                <p:grpSp>
                  <p:nvGrpSpPr>
                    <p:cNvPr id="77" name="Group 18">
                      <a:extLst>
                        <a:ext uri="{FF2B5EF4-FFF2-40B4-BE49-F238E27FC236}">
                          <a16:creationId xmlns:a16="http://schemas.microsoft.com/office/drawing/2014/main" id="{1522543D-9316-4941-A4E0-4662D2E9CBCB}"/>
                        </a:ext>
                      </a:extLst>
                    </p:cNvPr>
                    <p:cNvGrpSpPr>
                      <a:grpSpLocks/>
                    </p:cNvGrpSpPr>
                    <p:nvPr/>
                  </p:nvGrpSpPr>
                  <p:grpSpPr bwMode="auto">
                    <a:xfrm>
                      <a:off x="3006" y="1673"/>
                      <a:ext cx="1276" cy="443"/>
                      <a:chOff x="3042" y="1673"/>
                      <a:chExt cx="1276" cy="443"/>
                    </a:xfrm>
                  </p:grpSpPr>
                  <p:sp>
                    <p:nvSpPr>
                      <p:cNvPr id="78" name="Text Box 19">
                        <a:extLst>
                          <a:ext uri="{FF2B5EF4-FFF2-40B4-BE49-F238E27FC236}">
                            <a16:creationId xmlns:a16="http://schemas.microsoft.com/office/drawing/2014/main" id="{B94248FF-E946-44FF-8845-52CAB92AB6AE}"/>
                          </a:ext>
                        </a:extLst>
                      </p:cNvPr>
                      <p:cNvSpPr txBox="1">
                        <a:spLocks noChangeArrowheads="1"/>
                      </p:cNvSpPr>
                      <p:nvPr/>
                    </p:nvSpPr>
                    <p:spPr bwMode="auto">
                      <a:xfrm>
                        <a:off x="3178" y="1673"/>
                        <a:ext cx="10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a:t>Antigen-binding sites</a:t>
                        </a:r>
                        <a:endParaRPr lang="fr-FR" sz="1200" b="0"/>
                      </a:p>
                    </p:txBody>
                  </p:sp>
                  <p:grpSp>
                    <p:nvGrpSpPr>
                      <p:cNvPr id="79" name="Group 20">
                        <a:extLst>
                          <a:ext uri="{FF2B5EF4-FFF2-40B4-BE49-F238E27FC236}">
                            <a16:creationId xmlns:a16="http://schemas.microsoft.com/office/drawing/2014/main" id="{67451ED3-4376-4A9B-8BB0-5AEEA7933598}"/>
                          </a:ext>
                        </a:extLst>
                      </p:cNvPr>
                      <p:cNvGrpSpPr>
                        <a:grpSpLocks/>
                      </p:cNvGrpSpPr>
                      <p:nvPr/>
                    </p:nvGrpSpPr>
                    <p:grpSpPr bwMode="auto">
                      <a:xfrm>
                        <a:off x="3042" y="1764"/>
                        <a:ext cx="180" cy="348"/>
                        <a:chOff x="3042" y="1764"/>
                        <a:chExt cx="180" cy="348"/>
                      </a:xfrm>
                    </p:grpSpPr>
                    <p:sp>
                      <p:nvSpPr>
                        <p:cNvPr id="83" name="Line 21">
                          <a:extLst>
                            <a:ext uri="{FF2B5EF4-FFF2-40B4-BE49-F238E27FC236}">
                              <a16:creationId xmlns:a16="http://schemas.microsoft.com/office/drawing/2014/main" id="{4078F9CA-BCFE-4D93-8EDC-5E5A939D9CC6}"/>
                            </a:ext>
                          </a:extLst>
                        </p:cNvPr>
                        <p:cNvSpPr>
                          <a:spLocks noChangeShapeType="1"/>
                        </p:cNvSpPr>
                        <p:nvPr/>
                      </p:nvSpPr>
                      <p:spPr bwMode="auto">
                        <a:xfrm flipV="1">
                          <a:off x="3042" y="1770"/>
                          <a:ext cx="0" cy="342"/>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84" name="Line 22">
                          <a:extLst>
                            <a:ext uri="{FF2B5EF4-FFF2-40B4-BE49-F238E27FC236}">
                              <a16:creationId xmlns:a16="http://schemas.microsoft.com/office/drawing/2014/main" id="{914D1BE9-D8F9-4EEE-AC7A-C8A74DE33250}"/>
                            </a:ext>
                          </a:extLst>
                        </p:cNvPr>
                        <p:cNvSpPr>
                          <a:spLocks noChangeShapeType="1"/>
                        </p:cNvSpPr>
                        <p:nvPr/>
                      </p:nvSpPr>
                      <p:spPr bwMode="auto">
                        <a:xfrm>
                          <a:off x="3042" y="1764"/>
                          <a:ext cx="1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0" name="Group 23">
                        <a:extLst>
                          <a:ext uri="{FF2B5EF4-FFF2-40B4-BE49-F238E27FC236}">
                            <a16:creationId xmlns:a16="http://schemas.microsoft.com/office/drawing/2014/main" id="{2262CC05-32DE-4B23-9A40-E5D98CCDB8A4}"/>
                          </a:ext>
                        </a:extLst>
                      </p:cNvPr>
                      <p:cNvGrpSpPr>
                        <a:grpSpLocks/>
                      </p:cNvGrpSpPr>
                      <p:nvPr/>
                    </p:nvGrpSpPr>
                    <p:grpSpPr bwMode="auto">
                      <a:xfrm flipH="1">
                        <a:off x="4138" y="1768"/>
                        <a:ext cx="180" cy="348"/>
                        <a:chOff x="3042" y="1764"/>
                        <a:chExt cx="180" cy="348"/>
                      </a:xfrm>
                    </p:grpSpPr>
                    <p:sp>
                      <p:nvSpPr>
                        <p:cNvPr id="81" name="Line 24">
                          <a:extLst>
                            <a:ext uri="{FF2B5EF4-FFF2-40B4-BE49-F238E27FC236}">
                              <a16:creationId xmlns:a16="http://schemas.microsoft.com/office/drawing/2014/main" id="{E5F0DD19-BDA9-4A2F-946D-8C3F35A47327}"/>
                            </a:ext>
                          </a:extLst>
                        </p:cNvPr>
                        <p:cNvSpPr>
                          <a:spLocks noChangeShapeType="1"/>
                        </p:cNvSpPr>
                        <p:nvPr/>
                      </p:nvSpPr>
                      <p:spPr bwMode="auto">
                        <a:xfrm flipV="1">
                          <a:off x="3042" y="1770"/>
                          <a:ext cx="0" cy="342"/>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82" name="Line 25">
                          <a:extLst>
                            <a:ext uri="{FF2B5EF4-FFF2-40B4-BE49-F238E27FC236}">
                              <a16:creationId xmlns:a16="http://schemas.microsoft.com/office/drawing/2014/main" id="{7BF0DDF7-ECF8-4EFF-8A1D-FC6E20649EEF}"/>
                            </a:ext>
                          </a:extLst>
                        </p:cNvPr>
                        <p:cNvSpPr>
                          <a:spLocks noChangeShapeType="1"/>
                        </p:cNvSpPr>
                        <p:nvPr/>
                      </p:nvSpPr>
                      <p:spPr bwMode="auto">
                        <a:xfrm>
                          <a:off x="3042" y="1764"/>
                          <a:ext cx="1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grpSp>
                <p:nvGrpSpPr>
                  <p:cNvPr id="60" name="Group 26">
                    <a:extLst>
                      <a:ext uri="{FF2B5EF4-FFF2-40B4-BE49-F238E27FC236}">
                        <a16:creationId xmlns:a16="http://schemas.microsoft.com/office/drawing/2014/main" id="{30691543-539A-437F-8A44-62DBA769EE97}"/>
                      </a:ext>
                    </a:extLst>
                  </p:cNvPr>
                  <p:cNvGrpSpPr>
                    <a:grpSpLocks/>
                  </p:cNvGrpSpPr>
                  <p:nvPr/>
                </p:nvGrpSpPr>
                <p:grpSpPr bwMode="auto">
                  <a:xfrm>
                    <a:off x="3214" y="2620"/>
                    <a:ext cx="3329" cy="1200"/>
                    <a:chOff x="3214" y="2620"/>
                    <a:chExt cx="3329" cy="1200"/>
                  </a:xfrm>
                </p:grpSpPr>
                <p:sp>
                  <p:nvSpPr>
                    <p:cNvPr id="69" name="AutoShape 27">
                      <a:extLst>
                        <a:ext uri="{FF2B5EF4-FFF2-40B4-BE49-F238E27FC236}">
                          <a16:creationId xmlns:a16="http://schemas.microsoft.com/office/drawing/2014/main" id="{831942DF-7B35-43D2-BE17-A8C6F59DA2E7}"/>
                        </a:ext>
                      </a:extLst>
                    </p:cNvPr>
                    <p:cNvSpPr>
                      <a:spLocks/>
                    </p:cNvSpPr>
                    <p:nvPr/>
                  </p:nvSpPr>
                  <p:spPr bwMode="auto">
                    <a:xfrm>
                      <a:off x="3214" y="2620"/>
                      <a:ext cx="56" cy="1200"/>
                    </a:xfrm>
                    <a:prstGeom prst="rightBrace">
                      <a:avLst>
                        <a:gd name="adj1" fmla="val 178571"/>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
                  <p:nvSpPr>
                    <p:cNvPr id="70" name="Text Box 28">
                      <a:extLst>
                        <a:ext uri="{FF2B5EF4-FFF2-40B4-BE49-F238E27FC236}">
                          <a16:creationId xmlns:a16="http://schemas.microsoft.com/office/drawing/2014/main" id="{05790B80-0CAE-4468-9DBF-5D2DE4FC1A89}"/>
                        </a:ext>
                      </a:extLst>
                    </p:cNvPr>
                    <p:cNvSpPr txBox="1">
                      <a:spLocks noChangeArrowheads="1"/>
                    </p:cNvSpPr>
                    <p:nvPr/>
                  </p:nvSpPr>
                  <p:spPr bwMode="auto">
                    <a:xfrm>
                      <a:off x="3300" y="3139"/>
                      <a:ext cx="79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a:t>Constant region</a:t>
                      </a:r>
                      <a:endParaRPr lang="fr-FR" sz="1200" b="0"/>
                    </a:p>
                  </p:txBody>
                </p:sp>
                <p:grpSp>
                  <p:nvGrpSpPr>
                    <p:cNvPr id="71" name="Group 29">
                      <a:extLst>
                        <a:ext uri="{FF2B5EF4-FFF2-40B4-BE49-F238E27FC236}">
                          <a16:creationId xmlns:a16="http://schemas.microsoft.com/office/drawing/2014/main" id="{9967C2F2-41C0-4EE4-8B67-4CA7129A6714}"/>
                        </a:ext>
                      </a:extLst>
                    </p:cNvPr>
                    <p:cNvGrpSpPr>
                      <a:grpSpLocks/>
                    </p:cNvGrpSpPr>
                    <p:nvPr/>
                  </p:nvGrpSpPr>
                  <p:grpSpPr bwMode="auto">
                    <a:xfrm>
                      <a:off x="5256" y="2979"/>
                      <a:ext cx="1287" cy="403"/>
                      <a:chOff x="5292" y="2979"/>
                      <a:chExt cx="1287" cy="403"/>
                    </a:xfrm>
                  </p:grpSpPr>
                  <p:sp>
                    <p:nvSpPr>
                      <p:cNvPr id="72" name="Text Box 30">
                        <a:extLst>
                          <a:ext uri="{FF2B5EF4-FFF2-40B4-BE49-F238E27FC236}">
                            <a16:creationId xmlns:a16="http://schemas.microsoft.com/office/drawing/2014/main" id="{7827F4C7-9D0D-47D6-84EA-4619960E7AE1}"/>
                          </a:ext>
                        </a:extLst>
                      </p:cNvPr>
                      <p:cNvSpPr txBox="1">
                        <a:spLocks noChangeArrowheads="1"/>
                      </p:cNvSpPr>
                      <p:nvPr/>
                    </p:nvSpPr>
                    <p:spPr bwMode="auto">
                      <a:xfrm>
                        <a:off x="5354" y="2979"/>
                        <a:ext cx="122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a:t>Binding sites for:</a:t>
                        </a:r>
                      </a:p>
                      <a:p>
                        <a:pPr eaLnBrk="1" hangingPunct="1">
                          <a:buFontTx/>
                          <a:buChar char="•"/>
                        </a:pPr>
                        <a:r>
                          <a:rPr lang="fr-CH" sz="1200" b="0"/>
                          <a:t> complement component</a:t>
                        </a:r>
                      </a:p>
                      <a:p>
                        <a:pPr eaLnBrk="1" hangingPunct="1">
                          <a:buFontTx/>
                          <a:buChar char="•"/>
                        </a:pPr>
                        <a:r>
                          <a:rPr lang="fr-CH" sz="1200" b="0"/>
                          <a:t> receptors on phagocytes</a:t>
                        </a:r>
                        <a:endParaRPr lang="fr-FR" sz="1200" b="0"/>
                      </a:p>
                    </p:txBody>
                  </p:sp>
                  <p:sp>
                    <p:nvSpPr>
                      <p:cNvPr id="73" name="AutoShape 31">
                        <a:extLst>
                          <a:ext uri="{FF2B5EF4-FFF2-40B4-BE49-F238E27FC236}">
                            <a16:creationId xmlns:a16="http://schemas.microsoft.com/office/drawing/2014/main" id="{785AB08D-7D26-4658-9C95-9FB9CE63CB33}"/>
                          </a:ext>
                        </a:extLst>
                      </p:cNvPr>
                      <p:cNvSpPr>
                        <a:spLocks/>
                      </p:cNvSpPr>
                      <p:nvPr/>
                    </p:nvSpPr>
                    <p:spPr bwMode="auto">
                      <a:xfrm>
                        <a:off x="5292" y="3078"/>
                        <a:ext cx="56" cy="228"/>
                      </a:xfrm>
                      <a:prstGeom prst="rightBracket">
                        <a:avLst>
                          <a:gd name="adj" fmla="val 33929"/>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grpSp>
              </p:grpSp>
              <p:grpSp>
                <p:nvGrpSpPr>
                  <p:cNvPr id="61" name="Group 33">
                    <a:extLst>
                      <a:ext uri="{FF2B5EF4-FFF2-40B4-BE49-F238E27FC236}">
                        <a16:creationId xmlns:a16="http://schemas.microsoft.com/office/drawing/2014/main" id="{43F70891-6A83-407A-963B-C26CA04162E8}"/>
                      </a:ext>
                    </a:extLst>
                  </p:cNvPr>
                  <p:cNvGrpSpPr>
                    <a:grpSpLocks/>
                  </p:cNvGrpSpPr>
                  <p:nvPr/>
                </p:nvGrpSpPr>
                <p:grpSpPr bwMode="auto">
                  <a:xfrm>
                    <a:off x="967" y="2079"/>
                    <a:ext cx="1276" cy="1876"/>
                    <a:chOff x="967" y="2079"/>
                    <a:chExt cx="1276" cy="1876"/>
                  </a:xfrm>
                </p:grpSpPr>
                <p:grpSp>
                  <p:nvGrpSpPr>
                    <p:cNvPr id="63" name="Group 34">
                      <a:extLst>
                        <a:ext uri="{FF2B5EF4-FFF2-40B4-BE49-F238E27FC236}">
                          <a16:creationId xmlns:a16="http://schemas.microsoft.com/office/drawing/2014/main" id="{1C6A64F8-0B84-475E-80C5-541E97F51944}"/>
                        </a:ext>
                      </a:extLst>
                    </p:cNvPr>
                    <p:cNvGrpSpPr>
                      <a:grpSpLocks/>
                    </p:cNvGrpSpPr>
                    <p:nvPr/>
                  </p:nvGrpSpPr>
                  <p:grpSpPr bwMode="auto">
                    <a:xfrm>
                      <a:off x="967" y="2079"/>
                      <a:ext cx="1276" cy="603"/>
                      <a:chOff x="967" y="2079"/>
                      <a:chExt cx="1276" cy="603"/>
                    </a:xfrm>
                  </p:grpSpPr>
                  <p:sp>
                    <p:nvSpPr>
                      <p:cNvPr id="67" name="Text Box 35">
                        <a:extLst>
                          <a:ext uri="{FF2B5EF4-FFF2-40B4-BE49-F238E27FC236}">
                            <a16:creationId xmlns:a16="http://schemas.microsoft.com/office/drawing/2014/main" id="{FCFAC36C-5AE8-4025-8F52-76A591BF219A}"/>
                          </a:ext>
                        </a:extLst>
                      </p:cNvPr>
                      <p:cNvSpPr txBox="1">
                        <a:spLocks noChangeArrowheads="1"/>
                      </p:cNvSpPr>
                      <p:nvPr/>
                    </p:nvSpPr>
                    <p:spPr bwMode="auto">
                      <a:xfrm>
                        <a:off x="1601" y="2079"/>
                        <a:ext cx="64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a:t>Heavy chain</a:t>
                        </a:r>
                        <a:endParaRPr lang="fr-FR" sz="1200" b="0"/>
                      </a:p>
                    </p:txBody>
                  </p:sp>
                  <p:sp>
                    <p:nvSpPr>
                      <p:cNvPr id="68" name="Text Box 36">
                        <a:extLst>
                          <a:ext uri="{FF2B5EF4-FFF2-40B4-BE49-F238E27FC236}">
                            <a16:creationId xmlns:a16="http://schemas.microsoft.com/office/drawing/2014/main" id="{66940F0B-BBF9-4F44-9F18-76DEF75112AD}"/>
                          </a:ext>
                        </a:extLst>
                      </p:cNvPr>
                      <p:cNvSpPr txBox="1">
                        <a:spLocks noChangeArrowheads="1"/>
                      </p:cNvSpPr>
                      <p:nvPr/>
                    </p:nvSpPr>
                    <p:spPr bwMode="auto">
                      <a:xfrm>
                        <a:off x="967" y="2509"/>
                        <a:ext cx="57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a:t>Light chain</a:t>
                        </a:r>
                        <a:endParaRPr lang="fr-FR" sz="1200" b="0"/>
                      </a:p>
                    </p:txBody>
                  </p:sp>
                </p:grpSp>
                <p:grpSp>
                  <p:nvGrpSpPr>
                    <p:cNvPr id="64" name="Group 37">
                      <a:extLst>
                        <a:ext uri="{FF2B5EF4-FFF2-40B4-BE49-F238E27FC236}">
                          <a16:creationId xmlns:a16="http://schemas.microsoft.com/office/drawing/2014/main" id="{6EFD0D46-53A9-4EC8-9CD6-8CE34C13E6B0}"/>
                        </a:ext>
                      </a:extLst>
                    </p:cNvPr>
                    <p:cNvGrpSpPr>
                      <a:grpSpLocks/>
                    </p:cNvGrpSpPr>
                    <p:nvPr/>
                  </p:nvGrpSpPr>
                  <p:grpSpPr bwMode="auto">
                    <a:xfrm>
                      <a:off x="1222" y="3801"/>
                      <a:ext cx="890" cy="154"/>
                      <a:chOff x="1222" y="3801"/>
                      <a:chExt cx="890" cy="154"/>
                    </a:xfrm>
                  </p:grpSpPr>
                  <p:sp>
                    <p:nvSpPr>
                      <p:cNvPr id="65" name="Text Box 38">
                        <a:extLst>
                          <a:ext uri="{FF2B5EF4-FFF2-40B4-BE49-F238E27FC236}">
                            <a16:creationId xmlns:a16="http://schemas.microsoft.com/office/drawing/2014/main" id="{4A1F1802-E313-4CD0-BA18-3C5046D3BBDD}"/>
                          </a:ext>
                        </a:extLst>
                      </p:cNvPr>
                      <p:cNvSpPr txBox="1">
                        <a:spLocks noChangeArrowheads="1"/>
                      </p:cNvSpPr>
                      <p:nvPr/>
                    </p:nvSpPr>
                    <p:spPr bwMode="auto">
                      <a:xfrm>
                        <a:off x="1222" y="3801"/>
                        <a:ext cx="762"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000" b="0"/>
                          <a:t>Membrane anchor</a:t>
                        </a:r>
                        <a:endParaRPr lang="fr-FR" sz="1000" b="0"/>
                      </a:p>
                    </p:txBody>
                  </p:sp>
                  <p:sp>
                    <p:nvSpPr>
                      <p:cNvPr id="66" name="Line 39">
                        <a:extLst>
                          <a:ext uri="{FF2B5EF4-FFF2-40B4-BE49-F238E27FC236}">
                            <a16:creationId xmlns:a16="http://schemas.microsoft.com/office/drawing/2014/main" id="{8AC73348-6B67-44F5-B8EE-6BFAB026BD45}"/>
                          </a:ext>
                        </a:extLst>
                      </p:cNvPr>
                      <p:cNvSpPr>
                        <a:spLocks noChangeShapeType="1"/>
                      </p:cNvSpPr>
                      <p:nvPr/>
                    </p:nvSpPr>
                    <p:spPr bwMode="auto">
                      <a:xfrm>
                        <a:off x="1950" y="3894"/>
                        <a:ext cx="162"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sp>
                <p:nvSpPr>
                  <p:cNvPr id="62" name="Text Box 41">
                    <a:extLst>
                      <a:ext uri="{FF2B5EF4-FFF2-40B4-BE49-F238E27FC236}">
                        <a16:creationId xmlns:a16="http://schemas.microsoft.com/office/drawing/2014/main" id="{E4957F38-02F6-4D19-AFD9-AD9A77DB9F93}"/>
                      </a:ext>
                    </a:extLst>
                  </p:cNvPr>
                  <p:cNvSpPr txBox="1">
                    <a:spLocks noChangeArrowheads="1"/>
                  </p:cNvSpPr>
                  <p:nvPr/>
                </p:nvSpPr>
                <p:spPr bwMode="auto">
                  <a:xfrm>
                    <a:off x="1629" y="4156"/>
                    <a:ext cx="1014"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en-US" sz="1200"/>
                      <a:t>Signal transduction</a:t>
                    </a:r>
                  </a:p>
                </p:txBody>
              </p:sp>
            </p:grpSp>
          </p:grpSp>
        </p:grpSp>
        <p:grpSp>
          <p:nvGrpSpPr>
            <p:cNvPr id="47" name="Group 5">
              <a:extLst>
                <a:ext uri="{FF2B5EF4-FFF2-40B4-BE49-F238E27FC236}">
                  <a16:creationId xmlns:a16="http://schemas.microsoft.com/office/drawing/2014/main" id="{2AF048B1-592A-4505-9818-89418C3D4FBF}"/>
                </a:ext>
              </a:extLst>
            </p:cNvPr>
            <p:cNvGrpSpPr>
              <a:grpSpLocks/>
            </p:cNvGrpSpPr>
            <p:nvPr/>
          </p:nvGrpSpPr>
          <p:grpSpPr bwMode="auto">
            <a:xfrm>
              <a:off x="1879" y="3702"/>
              <a:ext cx="125" cy="48"/>
              <a:chOff x="2148" y="3880"/>
              <a:chExt cx="124" cy="48"/>
            </a:xfrm>
          </p:grpSpPr>
          <p:sp>
            <p:nvSpPr>
              <p:cNvPr id="48" name="Line 6">
                <a:extLst>
                  <a:ext uri="{FF2B5EF4-FFF2-40B4-BE49-F238E27FC236}">
                    <a16:creationId xmlns:a16="http://schemas.microsoft.com/office/drawing/2014/main" id="{526D88F4-06B3-4388-82BB-547866CE133A}"/>
                  </a:ext>
                </a:extLst>
              </p:cNvPr>
              <p:cNvSpPr>
                <a:spLocks noChangeShapeType="1"/>
              </p:cNvSpPr>
              <p:nvPr/>
            </p:nvSpPr>
            <p:spPr bwMode="auto">
              <a:xfrm>
                <a:off x="2148" y="3880"/>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9" name="Line 7">
                <a:extLst>
                  <a:ext uri="{FF2B5EF4-FFF2-40B4-BE49-F238E27FC236}">
                    <a16:creationId xmlns:a16="http://schemas.microsoft.com/office/drawing/2014/main" id="{931392EF-B6D6-4B5F-B7A3-59CE98F28439}"/>
                  </a:ext>
                </a:extLst>
              </p:cNvPr>
              <p:cNvSpPr>
                <a:spLocks noChangeShapeType="1"/>
              </p:cNvSpPr>
              <p:nvPr/>
            </p:nvSpPr>
            <p:spPr bwMode="auto">
              <a:xfrm>
                <a:off x="2272" y="3880"/>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3448367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Structure of antibodies</a:t>
            </a:r>
          </a:p>
        </p:txBody>
      </p:sp>
      <p:sp>
        <p:nvSpPr>
          <p:cNvPr id="3" name="Content Placeholder 2"/>
          <p:cNvSpPr>
            <a:spLocks noGrp="1"/>
          </p:cNvSpPr>
          <p:nvPr>
            <p:ph idx="1"/>
          </p:nvPr>
        </p:nvSpPr>
        <p:spPr/>
        <p:txBody>
          <a:bodyPr/>
          <a:lstStyle/>
          <a:p>
            <a:r>
              <a:rPr lang="en-GB" dirty="0"/>
              <a:t>Contain </a:t>
            </a:r>
            <a:r>
              <a:rPr lang="en-GB" b="1" dirty="0"/>
              <a:t>Variable (V)</a:t>
            </a:r>
            <a:r>
              <a:rPr lang="en-GB" dirty="0"/>
              <a:t> and </a:t>
            </a:r>
            <a:r>
              <a:rPr lang="en-GB" b="1" dirty="0"/>
              <a:t>Constant (C)</a:t>
            </a:r>
            <a:r>
              <a:rPr lang="en-GB" dirty="0"/>
              <a:t> domains</a:t>
            </a:r>
          </a:p>
          <a:p>
            <a:r>
              <a:rPr lang="en-GB" dirty="0"/>
              <a:t>Each antibody has </a:t>
            </a:r>
            <a:r>
              <a:rPr lang="en-GB" b="1" dirty="0"/>
              <a:t>two identical antigen binding sites</a:t>
            </a:r>
          </a:p>
          <a:p>
            <a:r>
              <a:rPr lang="en-GB" dirty="0"/>
              <a:t>The </a:t>
            </a:r>
            <a:r>
              <a:rPr lang="en-GB" b="1" dirty="0"/>
              <a:t>Fc domain </a:t>
            </a:r>
            <a:r>
              <a:rPr lang="en-GB" dirty="0"/>
              <a:t>determines the function</a:t>
            </a:r>
          </a:p>
          <a:p>
            <a:endParaRPr lang="en-GB" dirty="0"/>
          </a:p>
        </p:txBody>
      </p:sp>
      <p:pic>
        <p:nvPicPr>
          <p:cNvPr id="4" name="Picture 2"/>
          <p:cNvPicPr>
            <a:picLocks noChangeAspect="1"/>
          </p:cNvPicPr>
          <p:nvPr/>
        </p:nvPicPr>
        <p:blipFill rotWithShape="1">
          <a:blip r:embed="rId2">
            <a:extLst>
              <a:ext uri="{28A0092B-C50C-407E-A947-70E740481C1C}">
                <a14:useLocalDpi xmlns:a14="http://schemas.microsoft.com/office/drawing/2010/main" val="0"/>
              </a:ext>
            </a:extLst>
          </a:blip>
          <a:srcRect l="9949" r="5862"/>
          <a:stretch/>
        </p:blipFill>
        <p:spPr bwMode="auto">
          <a:xfrm>
            <a:off x="5080480" y="2836792"/>
            <a:ext cx="3700664" cy="380166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5" name="Image 1" descr="3728_slide13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1788"/>
            <a:ext cx="5150868" cy="3863151"/>
          </a:xfrm>
          <a:prstGeom prst="rect">
            <a:avLst/>
          </a:prstGeom>
        </p:spPr>
      </p:pic>
      <p:sp>
        <p:nvSpPr>
          <p:cNvPr id="6" name="Rectangle 4"/>
          <p:cNvSpPr>
            <a:spLocks noChangeArrowheads="1"/>
          </p:cNvSpPr>
          <p:nvPr/>
        </p:nvSpPr>
        <p:spPr bwMode="auto">
          <a:xfrm>
            <a:off x="5609979" y="6488668"/>
            <a:ext cx="29244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b="0" dirty="0">
                <a:latin typeface="+mj-lt"/>
              </a:rPr>
              <a:t>Ribbon model of an antibody</a:t>
            </a:r>
          </a:p>
        </p:txBody>
      </p:sp>
      <p:cxnSp>
        <p:nvCxnSpPr>
          <p:cNvPr id="7" name="Connecteur droit 6">
            <a:extLst>
              <a:ext uri="{FF2B5EF4-FFF2-40B4-BE49-F238E27FC236}">
                <a16:creationId xmlns:a16="http://schemas.microsoft.com/office/drawing/2014/main" id="{87CA94F2-E122-0C46-BBC8-215F7AC88D96}"/>
              </a:ext>
            </a:extLst>
          </p:cNvPr>
          <p:cNvCxnSpPr>
            <a:cxnSpLocks/>
          </p:cNvCxnSpPr>
          <p:nvPr/>
        </p:nvCxnSpPr>
        <p:spPr>
          <a:xfrm>
            <a:off x="3048577" y="4737625"/>
            <a:ext cx="0" cy="1358205"/>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8ED6AAA-9DFC-9C47-BEB8-41B2F2FE80F1}"/>
              </a:ext>
            </a:extLst>
          </p:cNvPr>
          <p:cNvSpPr txBox="1"/>
          <p:nvPr/>
        </p:nvSpPr>
        <p:spPr>
          <a:xfrm>
            <a:off x="3034707" y="5150577"/>
            <a:ext cx="987552" cy="523220"/>
          </a:xfrm>
          <a:prstGeom prst="rect">
            <a:avLst/>
          </a:prstGeom>
          <a:noFill/>
        </p:spPr>
        <p:txBody>
          <a:bodyPr wrap="square" rtlCol="0">
            <a:spAutoFit/>
          </a:bodyPr>
          <a:lstStyle/>
          <a:p>
            <a:r>
              <a:rPr lang="fr-CH" sz="1400" dirty="0" err="1">
                <a:latin typeface="Palatino" charset="0"/>
                <a:ea typeface="Palatino" charset="0"/>
                <a:cs typeface="Palatino" charset="0"/>
              </a:rPr>
              <a:t>Fc</a:t>
            </a:r>
            <a:r>
              <a:rPr lang="fr-CH" sz="1400" dirty="0">
                <a:latin typeface="Palatino" charset="0"/>
                <a:ea typeface="Palatino" charset="0"/>
                <a:cs typeface="Palatino" charset="0"/>
              </a:rPr>
              <a:t> </a:t>
            </a:r>
            <a:r>
              <a:rPr lang="fr-CH" sz="1400" dirty="0" err="1">
                <a:latin typeface="Palatino" charset="0"/>
                <a:ea typeface="Palatino" charset="0"/>
                <a:cs typeface="Palatino" charset="0"/>
              </a:rPr>
              <a:t>domain</a:t>
            </a:r>
            <a:r>
              <a:rPr lang="fr-CH" sz="1400" dirty="0">
                <a:latin typeface="Palatino" charset="0"/>
                <a:ea typeface="Palatino" charset="0"/>
                <a:cs typeface="Palatino" charset="0"/>
              </a:rPr>
              <a:t> </a:t>
            </a:r>
            <a:endParaRPr lang="fr-FR" sz="1400" dirty="0"/>
          </a:p>
        </p:txBody>
      </p:sp>
    </p:spTree>
    <p:extLst>
      <p:ext uri="{BB962C8B-B14F-4D97-AF65-F5344CB8AC3E}">
        <p14:creationId xmlns:p14="http://schemas.microsoft.com/office/powerpoint/2010/main" val="4151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2D8E2BD-A100-43D0-9986-39B4A33E81DF}"/>
              </a:ext>
            </a:extLst>
          </p:cNvPr>
          <p:cNvSpPr/>
          <p:nvPr/>
        </p:nvSpPr>
        <p:spPr>
          <a:xfrm>
            <a:off x="1881" y="2661852"/>
            <a:ext cx="9144000" cy="1982690"/>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16387C23-3DD6-4F87-9887-33E00F6AF244}"/>
              </a:ext>
            </a:extLst>
          </p:cNvPr>
          <p:cNvSpPr/>
          <p:nvPr/>
        </p:nvSpPr>
        <p:spPr>
          <a:xfrm>
            <a:off x="0" y="4585531"/>
            <a:ext cx="9144000" cy="2272469"/>
          </a:xfrm>
          <a:prstGeom prst="rect">
            <a:avLst/>
          </a:prstGeom>
          <a:solidFill>
            <a:srgbClr val="F2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8" descr="I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932" y="2943246"/>
            <a:ext cx="1475982" cy="1272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20979" y="3489271"/>
            <a:ext cx="139565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fr-CH" sz="1800" dirty="0">
                <a:latin typeface="+mj-lt"/>
              </a:rPr>
              <a:t>Membrane-bound Ig</a:t>
            </a:r>
            <a:endParaRPr lang="fr-FR" sz="1800" dirty="0">
              <a:latin typeface="+mj-lt"/>
            </a:endParaRPr>
          </a:p>
        </p:txBody>
      </p:sp>
      <p:grpSp>
        <p:nvGrpSpPr>
          <p:cNvPr id="11" name="Group 11"/>
          <p:cNvGrpSpPr>
            <a:grpSpLocks/>
          </p:cNvGrpSpPr>
          <p:nvPr/>
        </p:nvGrpSpPr>
        <p:grpSpPr bwMode="auto">
          <a:xfrm>
            <a:off x="3070491" y="4184232"/>
            <a:ext cx="152977" cy="69273"/>
            <a:chOff x="2569" y="4072"/>
            <a:chExt cx="106" cy="48"/>
          </a:xfrm>
        </p:grpSpPr>
        <p:sp>
          <p:nvSpPr>
            <p:cNvPr id="34" name="Line 12"/>
            <p:cNvSpPr>
              <a:spLocks noChangeShapeType="1"/>
            </p:cNvSpPr>
            <p:nvPr/>
          </p:nvSpPr>
          <p:spPr bwMode="auto">
            <a:xfrm>
              <a:off x="2569"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 name="Line 13"/>
            <p:cNvSpPr>
              <a:spLocks noChangeShapeType="1"/>
            </p:cNvSpPr>
            <p:nvPr/>
          </p:nvSpPr>
          <p:spPr bwMode="auto">
            <a:xfrm>
              <a:off x="2675"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 name="Group 14"/>
          <p:cNvGrpSpPr>
            <a:grpSpLocks/>
          </p:cNvGrpSpPr>
          <p:nvPr/>
        </p:nvGrpSpPr>
        <p:grpSpPr bwMode="auto">
          <a:xfrm>
            <a:off x="1507710" y="4181057"/>
            <a:ext cx="152977" cy="69273"/>
            <a:chOff x="2544" y="4072"/>
            <a:chExt cx="106" cy="48"/>
          </a:xfrm>
        </p:grpSpPr>
        <p:sp>
          <p:nvSpPr>
            <p:cNvPr id="32" name="Line 15"/>
            <p:cNvSpPr>
              <a:spLocks noChangeShapeType="1"/>
            </p:cNvSpPr>
            <p:nvPr/>
          </p:nvSpPr>
          <p:spPr bwMode="auto">
            <a:xfrm>
              <a:off x="2544"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 name="Line 16"/>
            <p:cNvSpPr>
              <a:spLocks noChangeShapeType="1"/>
            </p:cNvSpPr>
            <p:nvPr/>
          </p:nvSpPr>
          <p:spPr bwMode="auto">
            <a:xfrm>
              <a:off x="2650"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 name="Group 17"/>
          <p:cNvGrpSpPr>
            <a:grpSpLocks/>
          </p:cNvGrpSpPr>
          <p:nvPr/>
        </p:nvGrpSpPr>
        <p:grpSpPr bwMode="auto">
          <a:xfrm>
            <a:off x="4589053" y="4181057"/>
            <a:ext cx="152977" cy="69273"/>
            <a:chOff x="2519" y="4072"/>
            <a:chExt cx="106" cy="48"/>
          </a:xfrm>
        </p:grpSpPr>
        <p:sp>
          <p:nvSpPr>
            <p:cNvPr id="30" name="Line 18"/>
            <p:cNvSpPr>
              <a:spLocks noChangeShapeType="1"/>
            </p:cNvSpPr>
            <p:nvPr/>
          </p:nvSpPr>
          <p:spPr bwMode="auto">
            <a:xfrm>
              <a:off x="2519"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 name="Line 19"/>
            <p:cNvSpPr>
              <a:spLocks noChangeShapeType="1"/>
            </p:cNvSpPr>
            <p:nvPr/>
          </p:nvSpPr>
          <p:spPr bwMode="auto">
            <a:xfrm>
              <a:off x="2625"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 name="Group 20"/>
          <p:cNvGrpSpPr>
            <a:grpSpLocks/>
          </p:cNvGrpSpPr>
          <p:nvPr/>
        </p:nvGrpSpPr>
        <p:grpSpPr bwMode="auto">
          <a:xfrm>
            <a:off x="6098740" y="4190582"/>
            <a:ext cx="151535" cy="69273"/>
            <a:chOff x="2544" y="4072"/>
            <a:chExt cx="106" cy="48"/>
          </a:xfrm>
        </p:grpSpPr>
        <p:sp>
          <p:nvSpPr>
            <p:cNvPr id="28" name="Line 21"/>
            <p:cNvSpPr>
              <a:spLocks noChangeShapeType="1"/>
            </p:cNvSpPr>
            <p:nvPr/>
          </p:nvSpPr>
          <p:spPr bwMode="auto">
            <a:xfrm>
              <a:off x="2544"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 name="Line 22"/>
            <p:cNvSpPr>
              <a:spLocks noChangeShapeType="1"/>
            </p:cNvSpPr>
            <p:nvPr/>
          </p:nvSpPr>
          <p:spPr bwMode="auto">
            <a:xfrm>
              <a:off x="2650"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5" name="Group 23"/>
          <p:cNvGrpSpPr>
            <a:grpSpLocks/>
          </p:cNvGrpSpPr>
          <p:nvPr/>
        </p:nvGrpSpPr>
        <p:grpSpPr bwMode="auto">
          <a:xfrm>
            <a:off x="7658778" y="4181057"/>
            <a:ext cx="152977" cy="69273"/>
            <a:chOff x="2544" y="4072"/>
            <a:chExt cx="106" cy="48"/>
          </a:xfrm>
        </p:grpSpPr>
        <p:sp>
          <p:nvSpPr>
            <p:cNvPr id="26" name="Line 24"/>
            <p:cNvSpPr>
              <a:spLocks noChangeShapeType="1"/>
            </p:cNvSpPr>
            <p:nvPr/>
          </p:nvSpPr>
          <p:spPr bwMode="auto">
            <a:xfrm>
              <a:off x="2544"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25"/>
            <p:cNvSpPr>
              <a:spLocks noChangeShapeType="1"/>
            </p:cNvSpPr>
            <p:nvPr/>
          </p:nvSpPr>
          <p:spPr bwMode="auto">
            <a:xfrm>
              <a:off x="2650" y="4072"/>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pic>
        <p:nvPicPr>
          <p:cNvPr id="16" name="Picture 26" descr="I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270" y="2710252"/>
            <a:ext cx="1537645" cy="1487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7" descr="Ig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24" y="2868962"/>
            <a:ext cx="1468110" cy="1351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9" descr="I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669" y="2873036"/>
            <a:ext cx="1460238" cy="134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0" descr="I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90" y="2661852"/>
            <a:ext cx="1544205" cy="155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31"/>
          <p:cNvSpPr txBox="1">
            <a:spLocks noChangeArrowheads="1"/>
          </p:cNvSpPr>
          <p:nvPr/>
        </p:nvSpPr>
        <p:spPr bwMode="auto">
          <a:xfrm>
            <a:off x="2967611" y="4441801"/>
            <a:ext cx="49885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IgM</a:t>
            </a:r>
            <a:endParaRPr lang="fr-FR" sz="1600">
              <a:latin typeface="+mj-lt"/>
            </a:endParaRPr>
          </a:p>
        </p:txBody>
      </p:sp>
      <p:sp>
        <p:nvSpPr>
          <p:cNvPr id="22" name="Text Box 32"/>
          <p:cNvSpPr txBox="1">
            <a:spLocks noChangeArrowheads="1"/>
          </p:cNvSpPr>
          <p:nvPr/>
        </p:nvSpPr>
        <p:spPr bwMode="auto">
          <a:xfrm>
            <a:off x="4514243" y="4441801"/>
            <a:ext cx="4555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IgG</a:t>
            </a:r>
            <a:endParaRPr lang="fr-FR" sz="1600">
              <a:latin typeface="+mj-lt"/>
            </a:endParaRPr>
          </a:p>
        </p:txBody>
      </p:sp>
      <p:sp>
        <p:nvSpPr>
          <p:cNvPr id="23" name="Text Box 33"/>
          <p:cNvSpPr txBox="1">
            <a:spLocks noChangeArrowheads="1"/>
          </p:cNvSpPr>
          <p:nvPr/>
        </p:nvSpPr>
        <p:spPr bwMode="auto">
          <a:xfrm>
            <a:off x="6034668" y="4441801"/>
            <a:ext cx="42672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IgE</a:t>
            </a:r>
            <a:endParaRPr lang="fr-FR" sz="1600">
              <a:latin typeface="+mj-lt"/>
            </a:endParaRPr>
          </a:p>
        </p:txBody>
      </p:sp>
      <p:sp>
        <p:nvSpPr>
          <p:cNvPr id="24" name="Text Box 34"/>
          <p:cNvSpPr txBox="1">
            <a:spLocks noChangeArrowheads="1"/>
          </p:cNvSpPr>
          <p:nvPr/>
        </p:nvSpPr>
        <p:spPr bwMode="auto">
          <a:xfrm>
            <a:off x="7576406" y="4441801"/>
            <a:ext cx="4427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dirty="0" err="1">
                <a:latin typeface="+mj-lt"/>
              </a:rPr>
              <a:t>IgA</a:t>
            </a:r>
            <a:endParaRPr lang="fr-FR" sz="1600" dirty="0">
              <a:latin typeface="+mj-lt"/>
            </a:endParaRPr>
          </a:p>
        </p:txBody>
      </p:sp>
      <p:sp>
        <p:nvSpPr>
          <p:cNvPr id="25" name="Text Box 35"/>
          <p:cNvSpPr txBox="1">
            <a:spLocks noChangeArrowheads="1"/>
          </p:cNvSpPr>
          <p:nvPr/>
        </p:nvSpPr>
        <p:spPr bwMode="auto">
          <a:xfrm>
            <a:off x="1457723" y="4441801"/>
            <a:ext cx="45076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dirty="0">
                <a:latin typeface="+mj-lt"/>
              </a:rPr>
              <a:t>IgD</a:t>
            </a:r>
            <a:endParaRPr lang="fr-FR" sz="1600" dirty="0">
              <a:latin typeface="+mj-lt"/>
            </a:endParaRPr>
          </a:p>
        </p:txBody>
      </p:sp>
      <p:sp>
        <p:nvSpPr>
          <p:cNvPr id="53" name="Arc 52">
            <a:extLst>
              <a:ext uri="{FF2B5EF4-FFF2-40B4-BE49-F238E27FC236}">
                <a16:creationId xmlns:a16="http://schemas.microsoft.com/office/drawing/2014/main" id="{42E32BCB-EAD8-409D-BAC6-4FAD5AB726F5}"/>
              </a:ext>
            </a:extLst>
          </p:cNvPr>
          <p:cNvSpPr/>
          <p:nvPr/>
        </p:nvSpPr>
        <p:spPr>
          <a:xfrm>
            <a:off x="5480117"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a:t>5 classes (isotypes) of Immunoglobulins</a:t>
            </a:r>
          </a:p>
        </p:txBody>
      </p:sp>
      <p:sp>
        <p:nvSpPr>
          <p:cNvPr id="3" name="Content Placeholder 2"/>
          <p:cNvSpPr>
            <a:spLocks noGrp="1"/>
          </p:cNvSpPr>
          <p:nvPr>
            <p:ph idx="1"/>
          </p:nvPr>
        </p:nvSpPr>
        <p:spPr>
          <a:xfrm>
            <a:off x="233629" y="903910"/>
            <a:ext cx="8734806" cy="5365216"/>
          </a:xfrm>
        </p:spPr>
        <p:txBody>
          <a:bodyPr>
            <a:normAutofit/>
          </a:bodyPr>
          <a:lstStyle/>
          <a:p>
            <a:r>
              <a:rPr lang="en-GB" sz="2000" dirty="0"/>
              <a:t>5 types of </a:t>
            </a:r>
            <a:r>
              <a:rPr lang="en-GB" sz="2000" b="1" dirty="0"/>
              <a:t>heavy chains: </a:t>
            </a:r>
            <a:r>
              <a:rPr lang="el-GR" sz="2000" b="1" dirty="0"/>
              <a:t>μ</a:t>
            </a:r>
            <a:r>
              <a:rPr lang="fr-CH" sz="2000" b="1" dirty="0"/>
              <a:t>, </a:t>
            </a:r>
            <a:r>
              <a:rPr lang="el-GR" sz="2000" b="1" dirty="0"/>
              <a:t>δ</a:t>
            </a:r>
            <a:r>
              <a:rPr lang="fr-CH" sz="2000" b="1" dirty="0"/>
              <a:t>, </a:t>
            </a:r>
            <a:r>
              <a:rPr lang="el-GR" sz="2000" b="1" dirty="0"/>
              <a:t>γ</a:t>
            </a:r>
            <a:r>
              <a:rPr lang="fr-CH" sz="2000" b="1" dirty="0"/>
              <a:t>, </a:t>
            </a:r>
            <a:r>
              <a:rPr lang="el-GR" sz="2000" b="1" dirty="0"/>
              <a:t>ε</a:t>
            </a:r>
            <a:r>
              <a:rPr lang="fr-CH" sz="2000" b="1" dirty="0"/>
              <a:t> and </a:t>
            </a:r>
            <a:r>
              <a:rPr lang="el-GR" sz="2000" b="1" dirty="0"/>
              <a:t>α</a:t>
            </a:r>
            <a:endParaRPr lang="en-GB" sz="2000" b="1" dirty="0"/>
          </a:p>
          <a:p>
            <a:r>
              <a:rPr lang="en-GB" sz="2000" dirty="0"/>
              <a:t>Heavy chain determines </a:t>
            </a:r>
            <a:r>
              <a:rPr lang="en-GB" sz="2000" b="1" dirty="0"/>
              <a:t>isotype: IgM, </a:t>
            </a:r>
            <a:r>
              <a:rPr lang="en-GB" sz="2000" b="1" dirty="0" err="1"/>
              <a:t>IgD</a:t>
            </a:r>
            <a:r>
              <a:rPr lang="en-GB" sz="2000" b="1" dirty="0"/>
              <a:t>, IgG, </a:t>
            </a:r>
            <a:r>
              <a:rPr lang="en-GB" sz="2000" b="1" dirty="0" err="1"/>
              <a:t>IgE</a:t>
            </a:r>
            <a:r>
              <a:rPr lang="en-GB" sz="2000" b="1" dirty="0"/>
              <a:t> or IgA</a:t>
            </a:r>
          </a:p>
          <a:p>
            <a:r>
              <a:rPr lang="en-GB" sz="2000" dirty="0"/>
              <a:t>The different heavy chains differ in their constant region.</a:t>
            </a:r>
          </a:p>
          <a:p>
            <a:r>
              <a:rPr lang="en-GB" sz="2000" dirty="0"/>
              <a:t>Antibodies combine one type of heavy chain with one type of </a:t>
            </a:r>
            <a:r>
              <a:rPr lang="en-GB" sz="2000" b="1" dirty="0"/>
              <a:t>light chain (κ and λ) </a:t>
            </a:r>
          </a:p>
        </p:txBody>
      </p:sp>
      <p:sp>
        <p:nvSpPr>
          <p:cNvPr id="37" name="Rectangle 37"/>
          <p:cNvSpPr>
            <a:spLocks noChangeArrowheads="1"/>
          </p:cNvSpPr>
          <p:nvPr/>
        </p:nvSpPr>
        <p:spPr bwMode="auto">
          <a:xfrm>
            <a:off x="3521910" y="5475996"/>
            <a:ext cx="588818" cy="13133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3" name="Text Box 41"/>
          <p:cNvSpPr txBox="1">
            <a:spLocks noChangeArrowheads="1"/>
          </p:cNvSpPr>
          <p:nvPr/>
        </p:nvSpPr>
        <p:spPr bwMode="auto">
          <a:xfrm>
            <a:off x="78960" y="6360088"/>
            <a:ext cx="11957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800" dirty="0">
                <a:latin typeface="+mj-lt"/>
              </a:rPr>
              <a:t>Secreted Ig</a:t>
            </a:r>
            <a:endParaRPr lang="fr-FR" sz="1800" dirty="0">
              <a:latin typeface="+mj-lt"/>
            </a:endParaRPr>
          </a:p>
        </p:txBody>
      </p:sp>
      <p:pic>
        <p:nvPicPr>
          <p:cNvPr id="44" name="Picture 42" descr="I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134" y="5075368"/>
            <a:ext cx="1475982" cy="12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3" descr="I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100" y="5385191"/>
            <a:ext cx="1460238" cy="1344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4" descr="I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90" y="4818362"/>
            <a:ext cx="1544205" cy="1556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5" descr="IgM_pentamè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8356" y="4901511"/>
            <a:ext cx="1716075" cy="162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6" descr="IgA_dimè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1130" y="4660946"/>
            <a:ext cx="1597995" cy="809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47"/>
          <p:cNvSpPr txBox="1">
            <a:spLocks noChangeArrowheads="1"/>
          </p:cNvSpPr>
          <p:nvPr/>
        </p:nvSpPr>
        <p:spPr bwMode="auto">
          <a:xfrm>
            <a:off x="3415568" y="5490114"/>
            <a:ext cx="801501" cy="138499"/>
          </a:xfrm>
          <a:prstGeom prst="rect">
            <a:avLst/>
          </a:prstGeom>
          <a:solidFill>
            <a:srgbClr val="F2F7F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en-US" sz="900" dirty="0"/>
              <a:t>Disulfide bond</a:t>
            </a:r>
          </a:p>
        </p:txBody>
      </p:sp>
      <p:sp>
        <p:nvSpPr>
          <p:cNvPr id="48" name="Arc 47">
            <a:extLst>
              <a:ext uri="{FF2B5EF4-FFF2-40B4-BE49-F238E27FC236}">
                <a16:creationId xmlns:a16="http://schemas.microsoft.com/office/drawing/2014/main" id="{584C8070-C912-44EC-BFE4-6755ACAE3A34}"/>
              </a:ext>
            </a:extLst>
          </p:cNvPr>
          <p:cNvSpPr/>
          <p:nvPr/>
        </p:nvSpPr>
        <p:spPr>
          <a:xfrm>
            <a:off x="898386"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51" name="Arc 50">
            <a:extLst>
              <a:ext uri="{FF2B5EF4-FFF2-40B4-BE49-F238E27FC236}">
                <a16:creationId xmlns:a16="http://schemas.microsoft.com/office/drawing/2014/main" id="{4181B477-C9B3-4CC7-A87F-9BB1805CBFDF}"/>
              </a:ext>
            </a:extLst>
          </p:cNvPr>
          <p:cNvSpPr/>
          <p:nvPr/>
        </p:nvSpPr>
        <p:spPr>
          <a:xfrm>
            <a:off x="2420790"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52" name="Arc 51">
            <a:extLst>
              <a:ext uri="{FF2B5EF4-FFF2-40B4-BE49-F238E27FC236}">
                <a16:creationId xmlns:a16="http://schemas.microsoft.com/office/drawing/2014/main" id="{AB83F12E-FF0A-4CBD-98FE-CDA8C7A6A67C}"/>
              </a:ext>
            </a:extLst>
          </p:cNvPr>
          <p:cNvSpPr/>
          <p:nvPr/>
        </p:nvSpPr>
        <p:spPr>
          <a:xfrm>
            <a:off x="3957713"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54" name="Arc 53">
            <a:extLst>
              <a:ext uri="{FF2B5EF4-FFF2-40B4-BE49-F238E27FC236}">
                <a16:creationId xmlns:a16="http://schemas.microsoft.com/office/drawing/2014/main" id="{08D33FBC-120D-4471-AFE7-CB0E87203CBE}"/>
              </a:ext>
            </a:extLst>
          </p:cNvPr>
          <p:cNvSpPr/>
          <p:nvPr/>
        </p:nvSpPr>
        <p:spPr>
          <a:xfrm>
            <a:off x="7046061"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55" name="Text Box 47">
            <a:extLst>
              <a:ext uri="{FF2B5EF4-FFF2-40B4-BE49-F238E27FC236}">
                <a16:creationId xmlns:a16="http://schemas.microsoft.com/office/drawing/2014/main" id="{3209C40B-BD8D-450A-80A0-39ED3EE406F3}"/>
              </a:ext>
            </a:extLst>
          </p:cNvPr>
          <p:cNvSpPr txBox="1">
            <a:spLocks noChangeArrowheads="1"/>
          </p:cNvSpPr>
          <p:nvPr/>
        </p:nvSpPr>
        <p:spPr bwMode="auto">
          <a:xfrm>
            <a:off x="2263807" y="5385191"/>
            <a:ext cx="529283" cy="209847"/>
          </a:xfrm>
          <a:prstGeom prst="rect">
            <a:avLst/>
          </a:prstGeom>
          <a:solidFill>
            <a:srgbClr val="F2F7F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en-US" sz="900" dirty="0"/>
              <a:t>J chain</a:t>
            </a:r>
          </a:p>
        </p:txBody>
      </p:sp>
      <p:sp>
        <p:nvSpPr>
          <p:cNvPr id="56" name="Text Box 47">
            <a:extLst>
              <a:ext uri="{FF2B5EF4-FFF2-40B4-BE49-F238E27FC236}">
                <a16:creationId xmlns:a16="http://schemas.microsoft.com/office/drawing/2014/main" id="{A15E6F3D-A035-4DB9-83F5-9C8BADF7D344}"/>
              </a:ext>
            </a:extLst>
          </p:cNvPr>
          <p:cNvSpPr txBox="1">
            <a:spLocks noChangeArrowheads="1"/>
          </p:cNvSpPr>
          <p:nvPr/>
        </p:nvSpPr>
        <p:spPr bwMode="auto">
          <a:xfrm>
            <a:off x="7419018" y="4668609"/>
            <a:ext cx="529283" cy="209847"/>
          </a:xfrm>
          <a:prstGeom prst="rect">
            <a:avLst/>
          </a:prstGeom>
          <a:solidFill>
            <a:srgbClr val="F2F7F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en-US" sz="900" dirty="0"/>
              <a:t>J chain</a:t>
            </a:r>
          </a:p>
        </p:txBody>
      </p:sp>
    </p:spTree>
    <p:extLst>
      <p:ext uri="{BB962C8B-B14F-4D97-AF65-F5344CB8AC3E}">
        <p14:creationId xmlns:p14="http://schemas.microsoft.com/office/powerpoint/2010/main" val="1310812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3AF9-1CFA-4E79-A83A-4BB5F8FFADA5}"/>
              </a:ext>
            </a:extLst>
          </p:cNvPr>
          <p:cNvSpPr>
            <a:spLocks noGrp="1"/>
          </p:cNvSpPr>
          <p:nvPr>
            <p:ph type="title"/>
          </p:nvPr>
        </p:nvSpPr>
        <p:spPr/>
        <p:txBody>
          <a:bodyPr>
            <a:normAutofit fontScale="90000"/>
          </a:bodyPr>
          <a:lstStyle/>
          <a:p>
            <a:r>
              <a:rPr lang="en-GB" dirty="0"/>
              <a:t>Diversity in V-region domain lies in </a:t>
            </a:r>
            <a:br>
              <a:rPr lang="en-GB" dirty="0"/>
            </a:br>
            <a:r>
              <a:rPr lang="en-GB" dirty="0"/>
              <a:t>Complementary Domain Regions (CDRs)</a:t>
            </a:r>
          </a:p>
        </p:txBody>
      </p:sp>
      <p:sp>
        <p:nvSpPr>
          <p:cNvPr id="3" name="Content Placeholder 2">
            <a:extLst>
              <a:ext uri="{FF2B5EF4-FFF2-40B4-BE49-F238E27FC236}">
                <a16:creationId xmlns:a16="http://schemas.microsoft.com/office/drawing/2014/main" id="{B7090780-11A9-4998-A5EF-E6897EE30257}"/>
              </a:ext>
            </a:extLst>
          </p:cNvPr>
          <p:cNvSpPr>
            <a:spLocks noGrp="1"/>
          </p:cNvSpPr>
          <p:nvPr>
            <p:ph idx="1"/>
          </p:nvPr>
        </p:nvSpPr>
        <p:spPr>
          <a:xfrm>
            <a:off x="233629" y="1001446"/>
            <a:ext cx="8734806" cy="5365216"/>
          </a:xfrm>
        </p:spPr>
        <p:txBody>
          <a:bodyPr>
            <a:normAutofit/>
          </a:bodyPr>
          <a:lstStyle/>
          <a:p>
            <a:r>
              <a:rPr lang="en-US" sz="2000" dirty="0"/>
              <a:t>Hypervariable regions = CDRs</a:t>
            </a:r>
          </a:p>
          <a:p>
            <a:r>
              <a:rPr lang="en-US" sz="2000" dirty="0"/>
              <a:t>Form antigen binding site in between framework regions</a:t>
            </a:r>
          </a:p>
          <a:p>
            <a:pPr>
              <a:spcBef>
                <a:spcPts val="1800"/>
              </a:spcBef>
            </a:pPr>
            <a:r>
              <a:rPr lang="en-US" sz="2000" dirty="0"/>
              <a:t>Variability =</a:t>
            </a:r>
            <a:endParaRPr lang="en-GB" sz="2000" dirty="0"/>
          </a:p>
        </p:txBody>
      </p:sp>
      <p:pic>
        <p:nvPicPr>
          <p:cNvPr id="4" name="Image 1" descr="mooc_3_dia18.jpg">
            <a:extLst>
              <a:ext uri="{FF2B5EF4-FFF2-40B4-BE49-F238E27FC236}">
                <a16:creationId xmlns:a16="http://schemas.microsoft.com/office/drawing/2014/main" id="{336FEBB7-B92A-4859-8674-3AF806E07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448" y="2609491"/>
            <a:ext cx="7211168" cy="4006205"/>
          </a:xfrm>
          <a:prstGeom prst="rect">
            <a:avLst/>
          </a:prstGeom>
        </p:spPr>
      </p:pic>
      <p:sp>
        <p:nvSpPr>
          <p:cNvPr id="5" name="Rectangle 4">
            <a:extLst>
              <a:ext uri="{FF2B5EF4-FFF2-40B4-BE49-F238E27FC236}">
                <a16:creationId xmlns:a16="http://schemas.microsoft.com/office/drawing/2014/main" id="{A10AB101-E259-413B-BC5B-2CE7130221DE}"/>
              </a:ext>
            </a:extLst>
          </p:cNvPr>
          <p:cNvSpPr/>
          <p:nvPr/>
        </p:nvSpPr>
        <p:spPr>
          <a:xfrm>
            <a:off x="1749552" y="1725723"/>
            <a:ext cx="5358384" cy="707886"/>
          </a:xfrm>
          <a:prstGeom prst="rect">
            <a:avLst/>
          </a:prstGeom>
        </p:spPr>
        <p:txBody>
          <a:bodyPr wrap="square">
            <a:spAutoFit/>
          </a:bodyPr>
          <a:lstStyle/>
          <a:p>
            <a:r>
              <a:rPr lang="en-US" sz="2000" dirty="0">
                <a:latin typeface="+mj-lt"/>
              </a:rPr>
              <a:t># of different aa at given position</a:t>
            </a:r>
          </a:p>
          <a:p>
            <a:r>
              <a:rPr lang="en-US" sz="2000" dirty="0">
                <a:latin typeface="+mj-lt"/>
              </a:rPr>
              <a:t>Frequency of most common aa at given position</a:t>
            </a:r>
          </a:p>
        </p:txBody>
      </p:sp>
      <p:cxnSp>
        <p:nvCxnSpPr>
          <p:cNvPr id="7" name="Straight Connector 6">
            <a:extLst>
              <a:ext uri="{FF2B5EF4-FFF2-40B4-BE49-F238E27FC236}">
                <a16:creationId xmlns:a16="http://schemas.microsoft.com/office/drawing/2014/main" id="{970A6503-0DE8-4F49-B2D8-601B5B82ED1D}"/>
              </a:ext>
            </a:extLst>
          </p:cNvPr>
          <p:cNvCxnSpPr>
            <a:endCxn id="5" idx="3"/>
          </p:cNvCxnSpPr>
          <p:nvPr/>
        </p:nvCxnSpPr>
        <p:spPr>
          <a:xfrm>
            <a:off x="1749552" y="2079666"/>
            <a:ext cx="53583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414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6464-E1C0-4933-A739-80D2DCF9FB2C}"/>
              </a:ext>
            </a:extLst>
          </p:cNvPr>
          <p:cNvSpPr>
            <a:spLocks noGrp="1"/>
          </p:cNvSpPr>
          <p:nvPr>
            <p:ph type="title"/>
          </p:nvPr>
        </p:nvSpPr>
        <p:spPr>
          <a:solidFill>
            <a:srgbClr val="C00000"/>
          </a:solidFill>
        </p:spPr>
        <p:txBody>
          <a:bodyPr/>
          <a:lstStyle/>
          <a:p>
            <a:r>
              <a:rPr lang="en-GB" dirty="0">
                <a:solidFill>
                  <a:schemeClr val="bg1"/>
                </a:solidFill>
              </a:rPr>
              <a:t>Summary | Antibody classes</a:t>
            </a:r>
          </a:p>
        </p:txBody>
      </p:sp>
      <p:sp>
        <p:nvSpPr>
          <p:cNvPr id="3" name="Content Placeholder 2">
            <a:extLst>
              <a:ext uri="{FF2B5EF4-FFF2-40B4-BE49-F238E27FC236}">
                <a16:creationId xmlns:a16="http://schemas.microsoft.com/office/drawing/2014/main" id="{7AFFCB55-687C-41FF-8F0B-7BA1E723C3FB}"/>
              </a:ext>
            </a:extLst>
          </p:cNvPr>
          <p:cNvSpPr>
            <a:spLocks noGrp="1"/>
          </p:cNvSpPr>
          <p:nvPr>
            <p:ph idx="1"/>
          </p:nvPr>
        </p:nvSpPr>
        <p:spPr>
          <a:xfrm>
            <a:off x="204597" y="1050214"/>
            <a:ext cx="8734806" cy="5365216"/>
          </a:xfrm>
        </p:spPr>
        <p:txBody>
          <a:bodyPr>
            <a:noAutofit/>
          </a:bodyPr>
          <a:lstStyle/>
          <a:p>
            <a:r>
              <a:rPr lang="en-GB" sz="1800" b="1" dirty="0"/>
              <a:t>Two types of light chains, called κ and λ</a:t>
            </a:r>
            <a:r>
              <a:rPr lang="en-GB" sz="1800" dirty="0"/>
              <a:t>, that differ in their C regions but do not differ in function. Each B cell expresses either κ or λ, but not both. </a:t>
            </a:r>
          </a:p>
          <a:p>
            <a:r>
              <a:rPr lang="en-GB" sz="1800" b="1" dirty="0"/>
              <a:t>Five types of heavy chains, called μ, δ, γ, ε, and α</a:t>
            </a:r>
            <a:r>
              <a:rPr lang="en-GB" sz="1800" dirty="0"/>
              <a:t>, that also differ in their C regions. Each type of light chain may complex with any type of heavy chain in an antibody molecule.  Antibodies with different heavy chains belong to different isotypes, or classes, and are named according to their heavy chains (i.e., IgM, </a:t>
            </a:r>
            <a:r>
              <a:rPr lang="en-GB" sz="1800" dirty="0" err="1"/>
              <a:t>IgD</a:t>
            </a:r>
            <a:r>
              <a:rPr lang="en-GB" sz="1800" dirty="0"/>
              <a:t>, IgG, </a:t>
            </a:r>
            <a:r>
              <a:rPr lang="en-GB" sz="1800" dirty="0" err="1"/>
              <a:t>IgE</a:t>
            </a:r>
            <a:r>
              <a:rPr lang="en-GB" sz="1800" dirty="0"/>
              <a:t>, and IgA). </a:t>
            </a:r>
          </a:p>
          <a:p>
            <a:r>
              <a:rPr lang="en-GB" sz="1800" b="1" dirty="0"/>
              <a:t>Each isotype has distinct physical and biological properties and effector functions:</a:t>
            </a:r>
          </a:p>
          <a:p>
            <a:pPr lvl="1">
              <a:spcBef>
                <a:spcPts val="0"/>
              </a:spcBef>
              <a:buFont typeface="Courier New" panose="02070309020205020404" pitchFamily="49" charset="0"/>
              <a:buChar char="o"/>
            </a:pPr>
            <a:r>
              <a:rPr lang="en-GB" sz="1800" dirty="0"/>
              <a:t>IgA: mucosal immunity </a:t>
            </a:r>
          </a:p>
          <a:p>
            <a:pPr lvl="1">
              <a:spcBef>
                <a:spcPts val="0"/>
              </a:spcBef>
              <a:buFont typeface="Courier New" panose="02070309020205020404" pitchFamily="49" charset="0"/>
              <a:buChar char="o"/>
            </a:pPr>
            <a:r>
              <a:rPr lang="en-GB" sz="1800" dirty="0" err="1"/>
              <a:t>IgD</a:t>
            </a:r>
            <a:r>
              <a:rPr lang="en-GB" sz="1800" dirty="0"/>
              <a:t>: naive B cell receptor</a:t>
            </a:r>
          </a:p>
          <a:p>
            <a:pPr lvl="1">
              <a:spcBef>
                <a:spcPts val="0"/>
              </a:spcBef>
              <a:buFont typeface="Courier New" panose="02070309020205020404" pitchFamily="49" charset="0"/>
              <a:buChar char="o"/>
            </a:pPr>
            <a:r>
              <a:rPr lang="en-GB" sz="1800" dirty="0" err="1"/>
              <a:t>IgE</a:t>
            </a:r>
            <a:r>
              <a:rPr lang="en-GB" sz="1800" dirty="0"/>
              <a:t>: mast cell activation, </a:t>
            </a:r>
            <a:r>
              <a:rPr lang="en-GB" sz="1800" dirty="0" err="1"/>
              <a:t>defense</a:t>
            </a:r>
            <a:r>
              <a:rPr lang="en-GB" sz="1800" dirty="0"/>
              <a:t> against helminths </a:t>
            </a:r>
          </a:p>
          <a:p>
            <a:pPr lvl="1">
              <a:spcBef>
                <a:spcPts val="0"/>
              </a:spcBef>
              <a:buFont typeface="Courier New" panose="02070309020205020404" pitchFamily="49" charset="0"/>
              <a:buChar char="o"/>
            </a:pPr>
            <a:r>
              <a:rPr lang="en-GB" sz="1800" dirty="0"/>
              <a:t>IgG: opsonization, complement activation, ADCC….</a:t>
            </a:r>
          </a:p>
          <a:p>
            <a:pPr lvl="1">
              <a:spcBef>
                <a:spcPts val="0"/>
              </a:spcBef>
              <a:buFont typeface="Courier New" panose="02070309020205020404" pitchFamily="49" charset="0"/>
              <a:buChar char="o"/>
            </a:pPr>
            <a:r>
              <a:rPr lang="en-GB" sz="1800" dirty="0"/>
              <a:t>IgM: naive B cell receptor, complement activation </a:t>
            </a:r>
          </a:p>
          <a:p>
            <a:r>
              <a:rPr lang="en-GB" sz="1800" b="1" dirty="0"/>
              <a:t>The isotype switch</a:t>
            </a:r>
            <a:r>
              <a:rPr lang="en-GB" sz="1800" dirty="0"/>
              <a:t>: Naive B lymphocytes (mature B cells that have not yet encountered antigens) express membrane-bound IgM and </a:t>
            </a:r>
            <a:r>
              <a:rPr lang="en-GB" sz="1800" dirty="0" err="1"/>
              <a:t>IgD</a:t>
            </a:r>
            <a:r>
              <a:rPr lang="en-GB" sz="1800" dirty="0"/>
              <a:t>. After stimulation, the antigen-specific clone of B lymphocytes expands and differentiates into progeny that secretes antibodies of various classes. Some of the progeny of IgM- and </a:t>
            </a:r>
            <a:r>
              <a:rPr lang="en-GB" sz="1800" dirty="0" err="1"/>
              <a:t>IgD</a:t>
            </a:r>
            <a:r>
              <a:rPr lang="en-GB" sz="1800" dirty="0"/>
              <a:t>-expressing B cells may secrete IgM, and other progeny of the same B cells may produce antibodies of other heavy chain classes. Although heavy chain C regions may switch during humoral immune responses, each clone of B cells maintains its specificity, because the V regions do not change. The light chain class (i.e. κ or λ) also remains fixed throughout the life of each B cell clone.</a:t>
            </a:r>
          </a:p>
          <a:p>
            <a:pPr marL="0" indent="0">
              <a:buNone/>
            </a:pPr>
            <a:endParaRPr lang="en-GB" sz="1800" dirty="0"/>
          </a:p>
        </p:txBody>
      </p:sp>
    </p:spTree>
    <p:extLst>
      <p:ext uri="{BB962C8B-B14F-4D97-AF65-F5344CB8AC3E}">
        <p14:creationId xmlns:p14="http://schemas.microsoft.com/office/powerpoint/2010/main" val="402744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928C-569A-40BE-9C12-26D96F25B80A}"/>
              </a:ext>
            </a:extLst>
          </p:cNvPr>
          <p:cNvSpPr>
            <a:spLocks noGrp="1"/>
          </p:cNvSpPr>
          <p:nvPr>
            <p:ph type="title"/>
          </p:nvPr>
        </p:nvSpPr>
        <p:spPr/>
        <p:txBody>
          <a:bodyPr>
            <a:normAutofit/>
          </a:bodyPr>
          <a:lstStyle/>
          <a:p>
            <a:r>
              <a:rPr lang="en-US" dirty="0">
                <a:effectLst>
                  <a:outerShdw blurRad="38100" dist="38100" dir="2700000" algn="tl">
                    <a:srgbClr val="C0C0C0"/>
                  </a:outerShdw>
                </a:effectLst>
                <a:ea typeface="ＭＳ Ｐゴシック" pitchFamily="-108" charset="-128"/>
              </a:rPr>
              <a:t>Features of antigen recognition: What is an antigen?</a:t>
            </a:r>
            <a:r>
              <a:rPr lang="en-US" dirty="0">
                <a:ea typeface="ＭＳ Ｐゴシック" pitchFamily="-108" charset="-128"/>
              </a:rPr>
              <a:t> </a:t>
            </a:r>
            <a:endParaRPr lang="en-GB" dirty="0"/>
          </a:p>
        </p:txBody>
      </p:sp>
      <p:graphicFrame>
        <p:nvGraphicFramePr>
          <p:cNvPr id="8" name="Content Placeholder 7">
            <a:extLst>
              <a:ext uri="{FF2B5EF4-FFF2-40B4-BE49-F238E27FC236}">
                <a16:creationId xmlns:a16="http://schemas.microsoft.com/office/drawing/2014/main" id="{EB05F674-1F2F-4B84-9ACE-DCF46838496F}"/>
              </a:ext>
            </a:extLst>
          </p:cNvPr>
          <p:cNvGraphicFramePr>
            <a:graphicFrameLocks noGrp="1"/>
          </p:cNvGraphicFramePr>
          <p:nvPr>
            <p:ph sz="half" idx="1"/>
            <p:extLst>
              <p:ext uri="{D42A27DB-BD31-4B8C-83A1-F6EECF244321}">
                <p14:modId xmlns:p14="http://schemas.microsoft.com/office/powerpoint/2010/main" val="144287520"/>
              </p:ext>
            </p:extLst>
          </p:nvPr>
        </p:nvGraphicFramePr>
        <p:xfrm>
          <a:off x="0" y="547536"/>
          <a:ext cx="5303520" cy="5645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 1" descr="Dia_15.jpg">
            <a:extLst>
              <a:ext uri="{FF2B5EF4-FFF2-40B4-BE49-F238E27FC236}">
                <a16:creationId xmlns:a16="http://schemas.microsoft.com/office/drawing/2014/main" id="{3C70A959-4CDE-40DC-AA42-7C4C52E80D52}"/>
              </a:ext>
            </a:extLst>
          </p:cNvPr>
          <p:cNvPicPr>
            <a:picLocks noChangeAspect="1"/>
          </p:cNvPicPr>
          <p:nvPr/>
        </p:nvPicPr>
        <p:blipFill rotWithShape="1">
          <a:blip r:embed="rId7">
            <a:extLst>
              <a:ext uri="{28A0092B-C50C-407E-A947-70E740481C1C}">
                <a14:useLocalDpi xmlns:a14="http://schemas.microsoft.com/office/drawing/2010/main" val="0"/>
              </a:ext>
            </a:extLst>
          </a:blip>
          <a:srcRect l="8234" r="11037"/>
          <a:stretch/>
        </p:blipFill>
        <p:spPr>
          <a:xfrm>
            <a:off x="5260379" y="3157327"/>
            <a:ext cx="3742944" cy="3477314"/>
          </a:xfrm>
          <a:prstGeom prst="rect">
            <a:avLst/>
          </a:prstGeom>
        </p:spPr>
      </p:pic>
    </p:spTree>
    <p:extLst>
      <p:ext uri="{BB962C8B-B14F-4D97-AF65-F5344CB8AC3E}">
        <p14:creationId xmlns:p14="http://schemas.microsoft.com/office/powerpoint/2010/main" val="4294657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928C-569A-40BE-9C12-26D96F25B80A}"/>
              </a:ext>
            </a:extLst>
          </p:cNvPr>
          <p:cNvSpPr>
            <a:spLocks noGrp="1"/>
          </p:cNvSpPr>
          <p:nvPr>
            <p:ph type="title"/>
          </p:nvPr>
        </p:nvSpPr>
        <p:spPr/>
        <p:txBody>
          <a:bodyPr>
            <a:normAutofit/>
          </a:bodyPr>
          <a:lstStyle/>
          <a:p>
            <a:r>
              <a:rPr lang="en-US" dirty="0">
                <a:effectLst>
                  <a:outerShdw blurRad="38100" dist="38100" dir="2700000" algn="tl">
                    <a:srgbClr val="C0C0C0"/>
                  </a:outerShdw>
                </a:effectLst>
                <a:ea typeface="ＭＳ Ｐゴシック" pitchFamily="-108" charset="-128"/>
              </a:rPr>
              <a:t>Features of antigen recognition: What is an antigen?</a:t>
            </a:r>
            <a:r>
              <a:rPr lang="en-US" dirty="0">
                <a:ea typeface="ＭＳ Ｐゴシック" pitchFamily="-108" charset="-128"/>
              </a:rPr>
              <a:t> </a:t>
            </a:r>
            <a:endParaRPr lang="en-GB" dirty="0"/>
          </a:p>
        </p:txBody>
      </p:sp>
      <p:graphicFrame>
        <p:nvGraphicFramePr>
          <p:cNvPr id="9" name="Content Placeholder 8">
            <a:extLst>
              <a:ext uri="{FF2B5EF4-FFF2-40B4-BE49-F238E27FC236}">
                <a16:creationId xmlns:a16="http://schemas.microsoft.com/office/drawing/2014/main" id="{6AED3025-C44C-4312-8993-DB19CFE239CA}"/>
              </a:ext>
            </a:extLst>
          </p:cNvPr>
          <p:cNvGraphicFramePr>
            <a:graphicFrameLocks noGrp="1"/>
          </p:cNvGraphicFramePr>
          <p:nvPr>
            <p:ph sz="half" idx="2"/>
            <p:extLst>
              <p:ext uri="{D42A27DB-BD31-4B8C-83A1-F6EECF244321}">
                <p14:modId xmlns:p14="http://schemas.microsoft.com/office/powerpoint/2010/main" val="3938312272"/>
              </p:ext>
            </p:extLst>
          </p:nvPr>
        </p:nvGraphicFramePr>
        <p:xfrm>
          <a:off x="160842" y="865701"/>
          <a:ext cx="4956282" cy="5074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1" descr="Dia_15.jpg">
            <a:extLst>
              <a:ext uri="{FF2B5EF4-FFF2-40B4-BE49-F238E27FC236}">
                <a16:creationId xmlns:a16="http://schemas.microsoft.com/office/drawing/2014/main" id="{9EF81239-55A5-4958-8F61-587DD5F26798}"/>
              </a:ext>
            </a:extLst>
          </p:cNvPr>
          <p:cNvPicPr>
            <a:picLocks noChangeAspect="1"/>
          </p:cNvPicPr>
          <p:nvPr/>
        </p:nvPicPr>
        <p:blipFill rotWithShape="1">
          <a:blip r:embed="rId7">
            <a:extLst>
              <a:ext uri="{28A0092B-C50C-407E-A947-70E740481C1C}">
                <a14:useLocalDpi xmlns:a14="http://schemas.microsoft.com/office/drawing/2010/main" val="0"/>
              </a:ext>
            </a:extLst>
          </a:blip>
          <a:srcRect l="8234" r="11037"/>
          <a:stretch/>
        </p:blipFill>
        <p:spPr>
          <a:xfrm>
            <a:off x="5260379" y="3157327"/>
            <a:ext cx="3742944" cy="3477314"/>
          </a:xfrm>
          <a:prstGeom prst="rect">
            <a:avLst/>
          </a:prstGeom>
        </p:spPr>
      </p:pic>
    </p:spTree>
    <p:extLst>
      <p:ext uri="{BB962C8B-B14F-4D97-AF65-F5344CB8AC3E}">
        <p14:creationId xmlns:p14="http://schemas.microsoft.com/office/powerpoint/2010/main" val="1587696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2BB1-F53F-4130-91E1-C5CF9D88150E}"/>
              </a:ext>
            </a:extLst>
          </p:cNvPr>
          <p:cNvSpPr>
            <a:spLocks noGrp="1"/>
          </p:cNvSpPr>
          <p:nvPr>
            <p:ph type="title"/>
          </p:nvPr>
        </p:nvSpPr>
        <p:spPr/>
        <p:txBody>
          <a:bodyPr>
            <a:normAutofit/>
          </a:bodyPr>
          <a:lstStyle/>
          <a:p>
            <a:r>
              <a:rPr lang="en-GB" dirty="0"/>
              <a:t>Features of antigen recognition (I): Flexibility</a:t>
            </a:r>
          </a:p>
        </p:txBody>
      </p:sp>
      <p:pic>
        <p:nvPicPr>
          <p:cNvPr id="3" name="Image 1" descr="dia_16.jpg">
            <a:extLst>
              <a:ext uri="{FF2B5EF4-FFF2-40B4-BE49-F238E27FC236}">
                <a16:creationId xmlns:a16="http://schemas.microsoft.com/office/drawing/2014/main" id="{A90C2A74-35DE-41CB-A3C2-6839CD4ED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88" y="1044220"/>
            <a:ext cx="7201024" cy="5237108"/>
          </a:xfrm>
          <a:prstGeom prst="rect">
            <a:avLst/>
          </a:prstGeom>
        </p:spPr>
      </p:pic>
      <p:sp>
        <p:nvSpPr>
          <p:cNvPr id="5" name="TextBox 4">
            <a:extLst>
              <a:ext uri="{FF2B5EF4-FFF2-40B4-BE49-F238E27FC236}">
                <a16:creationId xmlns:a16="http://schemas.microsoft.com/office/drawing/2014/main" id="{4177AF2C-A61D-40A1-9412-70782D917F15}"/>
              </a:ext>
            </a:extLst>
          </p:cNvPr>
          <p:cNvSpPr txBox="1"/>
          <p:nvPr/>
        </p:nvSpPr>
        <p:spPr>
          <a:xfrm>
            <a:off x="0" y="6557451"/>
            <a:ext cx="3702809" cy="276999"/>
          </a:xfrm>
          <a:prstGeom prst="rect">
            <a:avLst/>
          </a:prstGeom>
          <a:noFill/>
        </p:spPr>
        <p:txBody>
          <a:bodyPr wrap="none" rtlCol="0">
            <a:spAutoFit/>
          </a:bodyPr>
          <a:lstStyle/>
          <a:p>
            <a:r>
              <a:rPr lang="en-US" sz="1200" b="0" i="1" dirty="0">
                <a:latin typeface="+mj-lt"/>
              </a:rPr>
              <a:t>Adapted from Abbas, </a:t>
            </a:r>
            <a:r>
              <a:rPr lang="en-US" sz="1200" i="1" dirty="0">
                <a:latin typeface="+mj-lt"/>
              </a:rPr>
              <a:t>Ce</a:t>
            </a:r>
            <a:r>
              <a:rPr lang="en-US" sz="1200" b="0" i="1" dirty="0">
                <a:latin typeface="+mj-lt"/>
              </a:rPr>
              <a:t>llular and Molecular Immunology</a:t>
            </a:r>
          </a:p>
        </p:txBody>
      </p:sp>
    </p:spTree>
    <p:extLst>
      <p:ext uri="{BB962C8B-B14F-4D97-AF65-F5344CB8AC3E}">
        <p14:creationId xmlns:p14="http://schemas.microsoft.com/office/powerpoint/2010/main" val="9332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4E69-20F8-4BA7-9DEC-81DECC5085BF}"/>
              </a:ext>
            </a:extLst>
          </p:cNvPr>
          <p:cNvSpPr>
            <a:spLocks noGrp="1"/>
          </p:cNvSpPr>
          <p:nvPr>
            <p:ph type="title"/>
          </p:nvPr>
        </p:nvSpPr>
        <p:spPr/>
        <p:txBody>
          <a:bodyPr>
            <a:normAutofit fontScale="90000"/>
          </a:bodyPr>
          <a:lstStyle/>
          <a:p>
            <a:r>
              <a:rPr lang="en-GB" dirty="0"/>
              <a:t>Features of antigen recognition (II): </a:t>
            </a:r>
            <a:br>
              <a:rPr lang="en-GB" dirty="0"/>
            </a:br>
            <a:r>
              <a:rPr lang="en-GB" dirty="0"/>
              <a:t>linear or conformational epitopes</a:t>
            </a:r>
          </a:p>
        </p:txBody>
      </p:sp>
      <p:pic>
        <p:nvPicPr>
          <p:cNvPr id="3" name="Image 3" descr="dia_17.jpg">
            <a:extLst>
              <a:ext uri="{FF2B5EF4-FFF2-40B4-BE49-F238E27FC236}">
                <a16:creationId xmlns:a16="http://schemas.microsoft.com/office/drawing/2014/main" id="{0AF34B2D-1FCE-40D8-9F79-9FA5498C2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803454"/>
            <a:ext cx="8312727" cy="4156364"/>
          </a:xfrm>
          <a:prstGeom prst="rect">
            <a:avLst/>
          </a:prstGeom>
        </p:spPr>
      </p:pic>
      <p:sp>
        <p:nvSpPr>
          <p:cNvPr id="4" name="TextBox 3">
            <a:extLst>
              <a:ext uri="{FF2B5EF4-FFF2-40B4-BE49-F238E27FC236}">
                <a16:creationId xmlns:a16="http://schemas.microsoft.com/office/drawing/2014/main" id="{38F4C2C4-FC3A-4797-941A-E00EEAA04A66}"/>
              </a:ext>
            </a:extLst>
          </p:cNvPr>
          <p:cNvSpPr txBox="1"/>
          <p:nvPr/>
        </p:nvSpPr>
        <p:spPr>
          <a:xfrm>
            <a:off x="79751" y="6581001"/>
            <a:ext cx="3702809" cy="276999"/>
          </a:xfrm>
          <a:prstGeom prst="rect">
            <a:avLst/>
          </a:prstGeom>
          <a:noFill/>
        </p:spPr>
        <p:txBody>
          <a:bodyPr wrap="none" rtlCol="0">
            <a:spAutoFit/>
          </a:bodyPr>
          <a:lstStyle/>
          <a:p>
            <a:r>
              <a:rPr lang="en-US" sz="1200" b="0" i="1" dirty="0">
                <a:latin typeface="+mj-lt"/>
              </a:rPr>
              <a:t>Adapted from Abbas, </a:t>
            </a:r>
            <a:r>
              <a:rPr lang="en-US" sz="1200" i="1" dirty="0">
                <a:latin typeface="+mj-lt"/>
              </a:rPr>
              <a:t>Ce</a:t>
            </a:r>
            <a:r>
              <a:rPr lang="en-US" sz="1200" b="0" i="1" dirty="0">
                <a:latin typeface="+mj-lt"/>
              </a:rPr>
              <a:t>llular and Molecular Immunology</a:t>
            </a:r>
          </a:p>
        </p:txBody>
      </p:sp>
      <p:sp>
        <p:nvSpPr>
          <p:cNvPr id="5" name="TextBox 4">
            <a:extLst>
              <a:ext uri="{FF2B5EF4-FFF2-40B4-BE49-F238E27FC236}">
                <a16:creationId xmlns:a16="http://schemas.microsoft.com/office/drawing/2014/main" id="{17429452-BDB6-465D-BAD9-1E175FF724E7}"/>
              </a:ext>
            </a:extLst>
          </p:cNvPr>
          <p:cNvSpPr txBox="1"/>
          <p:nvPr/>
        </p:nvSpPr>
        <p:spPr>
          <a:xfrm>
            <a:off x="0" y="1151106"/>
            <a:ext cx="2448232" cy="646331"/>
          </a:xfrm>
          <a:prstGeom prst="rect">
            <a:avLst/>
          </a:prstGeom>
          <a:solidFill>
            <a:srgbClr val="F2F7FC"/>
          </a:solidFill>
        </p:spPr>
        <p:txBody>
          <a:bodyPr wrap="square" rtlCol="0">
            <a:spAutoFit/>
          </a:bodyPr>
          <a:lstStyle/>
          <a:p>
            <a:pPr algn="ctr"/>
            <a:r>
              <a:rPr lang="en-US" b="1" dirty="0">
                <a:latin typeface="+mj-lt"/>
              </a:rPr>
              <a:t>Conformational </a:t>
            </a:r>
          </a:p>
          <a:p>
            <a:pPr algn="ctr"/>
            <a:r>
              <a:rPr lang="en-US" b="1" dirty="0">
                <a:latin typeface="+mj-lt"/>
              </a:rPr>
              <a:t>determinant</a:t>
            </a:r>
          </a:p>
        </p:txBody>
      </p:sp>
      <p:sp>
        <p:nvSpPr>
          <p:cNvPr id="6" name="TextBox 5">
            <a:extLst>
              <a:ext uri="{FF2B5EF4-FFF2-40B4-BE49-F238E27FC236}">
                <a16:creationId xmlns:a16="http://schemas.microsoft.com/office/drawing/2014/main" id="{50DB5D57-68FD-4AED-AF95-B1BB672563B6}"/>
              </a:ext>
            </a:extLst>
          </p:cNvPr>
          <p:cNvSpPr txBox="1"/>
          <p:nvPr/>
        </p:nvSpPr>
        <p:spPr>
          <a:xfrm>
            <a:off x="2521975" y="1149860"/>
            <a:ext cx="3893574" cy="646331"/>
          </a:xfrm>
          <a:prstGeom prst="rect">
            <a:avLst/>
          </a:prstGeom>
          <a:solidFill>
            <a:srgbClr val="F2F7FC"/>
          </a:solidFill>
        </p:spPr>
        <p:txBody>
          <a:bodyPr wrap="square" rtlCol="0">
            <a:spAutoFit/>
          </a:bodyPr>
          <a:lstStyle/>
          <a:p>
            <a:pPr algn="ctr"/>
            <a:r>
              <a:rPr lang="en-US" b="1" dirty="0">
                <a:latin typeface="+mj-lt"/>
              </a:rPr>
              <a:t>Linear </a:t>
            </a:r>
          </a:p>
          <a:p>
            <a:pPr algn="ctr"/>
            <a:r>
              <a:rPr lang="en-US" b="1" dirty="0">
                <a:latin typeface="+mj-lt"/>
              </a:rPr>
              <a:t>determinant</a:t>
            </a:r>
          </a:p>
        </p:txBody>
      </p:sp>
      <p:sp>
        <p:nvSpPr>
          <p:cNvPr id="7" name="TextBox 6">
            <a:extLst>
              <a:ext uri="{FF2B5EF4-FFF2-40B4-BE49-F238E27FC236}">
                <a16:creationId xmlns:a16="http://schemas.microsoft.com/office/drawing/2014/main" id="{53CA9F04-43B5-411B-B6FF-60E8263FC660}"/>
              </a:ext>
            </a:extLst>
          </p:cNvPr>
          <p:cNvSpPr txBox="1"/>
          <p:nvPr/>
        </p:nvSpPr>
        <p:spPr>
          <a:xfrm>
            <a:off x="6489290" y="1149860"/>
            <a:ext cx="2654710" cy="646331"/>
          </a:xfrm>
          <a:prstGeom prst="rect">
            <a:avLst/>
          </a:prstGeom>
          <a:solidFill>
            <a:srgbClr val="F2F7FC"/>
          </a:solidFill>
        </p:spPr>
        <p:txBody>
          <a:bodyPr wrap="square" rtlCol="0">
            <a:spAutoFit/>
          </a:bodyPr>
          <a:lstStyle/>
          <a:p>
            <a:pPr algn="ctr"/>
            <a:r>
              <a:rPr lang="en-US" b="1" dirty="0" err="1">
                <a:latin typeface="+mj-lt"/>
              </a:rPr>
              <a:t>Neotenic</a:t>
            </a:r>
            <a:endParaRPr lang="en-US" b="1" dirty="0">
              <a:latin typeface="+mj-lt"/>
            </a:endParaRPr>
          </a:p>
          <a:p>
            <a:pPr algn="ctr"/>
            <a:r>
              <a:rPr lang="en-US" b="1" dirty="0">
                <a:latin typeface="+mj-lt"/>
              </a:rPr>
              <a:t>determinant</a:t>
            </a:r>
          </a:p>
        </p:txBody>
      </p:sp>
      <p:sp>
        <p:nvSpPr>
          <p:cNvPr id="8" name="TextBox 7">
            <a:extLst>
              <a:ext uri="{FF2B5EF4-FFF2-40B4-BE49-F238E27FC236}">
                <a16:creationId xmlns:a16="http://schemas.microsoft.com/office/drawing/2014/main" id="{13BE0B94-08BE-4E33-B63B-5BC87FBFF27E}"/>
              </a:ext>
            </a:extLst>
          </p:cNvPr>
          <p:cNvSpPr txBox="1"/>
          <p:nvPr/>
        </p:nvSpPr>
        <p:spPr>
          <a:xfrm>
            <a:off x="1695" y="5852096"/>
            <a:ext cx="2446537" cy="523220"/>
          </a:xfrm>
          <a:prstGeom prst="rect">
            <a:avLst/>
          </a:prstGeom>
          <a:solidFill>
            <a:schemeClr val="bg1">
              <a:lumMod val="95000"/>
            </a:schemeClr>
          </a:solidFill>
        </p:spPr>
        <p:txBody>
          <a:bodyPr wrap="square" rtlCol="0">
            <a:spAutoFit/>
          </a:bodyPr>
          <a:lstStyle/>
          <a:p>
            <a:pPr algn="ctr"/>
            <a:r>
              <a:rPr lang="en-US" sz="1400" b="0" dirty="0">
                <a:latin typeface="+mj-lt"/>
              </a:rPr>
              <a:t>Recognition is lost upon denaturation</a:t>
            </a:r>
          </a:p>
        </p:txBody>
      </p:sp>
      <p:sp>
        <p:nvSpPr>
          <p:cNvPr id="9" name="TextBox 8">
            <a:extLst>
              <a:ext uri="{FF2B5EF4-FFF2-40B4-BE49-F238E27FC236}">
                <a16:creationId xmlns:a16="http://schemas.microsoft.com/office/drawing/2014/main" id="{5A9A28D6-E1B2-42EA-95C7-34DA9FBBB134}"/>
              </a:ext>
            </a:extLst>
          </p:cNvPr>
          <p:cNvSpPr txBox="1"/>
          <p:nvPr/>
        </p:nvSpPr>
        <p:spPr>
          <a:xfrm>
            <a:off x="2521973" y="5852096"/>
            <a:ext cx="1731604" cy="523220"/>
          </a:xfrm>
          <a:prstGeom prst="rect">
            <a:avLst/>
          </a:prstGeom>
          <a:solidFill>
            <a:schemeClr val="bg1">
              <a:lumMod val="95000"/>
            </a:schemeClr>
          </a:solidFill>
        </p:spPr>
        <p:txBody>
          <a:bodyPr wrap="square" rtlCol="0">
            <a:spAutoFit/>
          </a:bodyPr>
          <a:lstStyle/>
          <a:p>
            <a:pPr algn="ctr"/>
            <a:r>
              <a:rPr lang="en-US" sz="1400" b="0" dirty="0">
                <a:latin typeface="+mj-lt"/>
              </a:rPr>
              <a:t>Ig binds only to </a:t>
            </a:r>
            <a:r>
              <a:rPr lang="en-US" sz="1400" b="0" dirty="0" err="1">
                <a:latin typeface="+mj-lt"/>
              </a:rPr>
              <a:t>denaturated</a:t>
            </a:r>
            <a:r>
              <a:rPr lang="en-US" sz="1400" b="0" dirty="0">
                <a:latin typeface="+mj-lt"/>
              </a:rPr>
              <a:t> protein</a:t>
            </a:r>
          </a:p>
        </p:txBody>
      </p:sp>
      <p:sp>
        <p:nvSpPr>
          <p:cNvPr id="10" name="TextBox 9">
            <a:extLst>
              <a:ext uri="{FF2B5EF4-FFF2-40B4-BE49-F238E27FC236}">
                <a16:creationId xmlns:a16="http://schemas.microsoft.com/office/drawing/2014/main" id="{5955A959-3DA8-45CC-86B6-4B5EE63D3A0A}"/>
              </a:ext>
            </a:extLst>
          </p:cNvPr>
          <p:cNvSpPr txBox="1"/>
          <p:nvPr/>
        </p:nvSpPr>
        <p:spPr>
          <a:xfrm>
            <a:off x="4327317" y="5852096"/>
            <a:ext cx="2088232" cy="523220"/>
          </a:xfrm>
          <a:prstGeom prst="rect">
            <a:avLst/>
          </a:prstGeom>
          <a:solidFill>
            <a:schemeClr val="bg1">
              <a:lumMod val="95000"/>
            </a:schemeClr>
          </a:solidFill>
        </p:spPr>
        <p:txBody>
          <a:bodyPr wrap="square" rtlCol="0">
            <a:spAutoFit/>
          </a:bodyPr>
          <a:lstStyle/>
          <a:p>
            <a:pPr algn="ctr"/>
            <a:r>
              <a:rPr lang="en-US" sz="1400" b="0" dirty="0">
                <a:latin typeface="+mj-lt"/>
              </a:rPr>
              <a:t>Ig binds to both native and  </a:t>
            </a:r>
            <a:r>
              <a:rPr lang="en-US" sz="1400" b="0" dirty="0" err="1">
                <a:latin typeface="+mj-lt"/>
              </a:rPr>
              <a:t>denaturated</a:t>
            </a:r>
            <a:r>
              <a:rPr lang="en-US" sz="1400" b="0" dirty="0">
                <a:latin typeface="+mj-lt"/>
              </a:rPr>
              <a:t> protein</a:t>
            </a:r>
          </a:p>
        </p:txBody>
      </p:sp>
      <p:sp>
        <p:nvSpPr>
          <p:cNvPr id="11" name="TextBox 10">
            <a:extLst>
              <a:ext uri="{FF2B5EF4-FFF2-40B4-BE49-F238E27FC236}">
                <a16:creationId xmlns:a16="http://schemas.microsoft.com/office/drawing/2014/main" id="{127B58A6-CB7B-4E7F-A295-1266A2A9E28D}"/>
              </a:ext>
            </a:extLst>
          </p:cNvPr>
          <p:cNvSpPr txBox="1"/>
          <p:nvPr/>
        </p:nvSpPr>
        <p:spPr>
          <a:xfrm>
            <a:off x="6489290" y="5852096"/>
            <a:ext cx="2653015" cy="523220"/>
          </a:xfrm>
          <a:prstGeom prst="rect">
            <a:avLst/>
          </a:prstGeom>
          <a:solidFill>
            <a:schemeClr val="bg1">
              <a:lumMod val="95000"/>
            </a:schemeClr>
          </a:solidFill>
        </p:spPr>
        <p:txBody>
          <a:bodyPr wrap="square" rtlCol="0">
            <a:spAutoFit/>
          </a:bodyPr>
          <a:lstStyle/>
          <a:p>
            <a:pPr algn="ctr"/>
            <a:r>
              <a:rPr lang="en-US" sz="1400" b="0" dirty="0">
                <a:latin typeface="+mj-lt"/>
              </a:rPr>
              <a:t>Proteolysis reveals the determinant recognized by the </a:t>
            </a:r>
            <a:r>
              <a:rPr lang="en-US" sz="1400" b="0" dirty="0" err="1">
                <a:latin typeface="+mj-lt"/>
              </a:rPr>
              <a:t>Ig</a:t>
            </a:r>
            <a:endParaRPr lang="en-US" sz="1400" b="0" dirty="0">
              <a:latin typeface="+mj-lt"/>
            </a:endParaRPr>
          </a:p>
        </p:txBody>
      </p:sp>
    </p:spTree>
    <p:extLst>
      <p:ext uri="{BB962C8B-B14F-4D97-AF65-F5344CB8AC3E}">
        <p14:creationId xmlns:p14="http://schemas.microsoft.com/office/powerpoint/2010/main" val="223689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Properties of adaptive immune responses</a:t>
            </a:r>
          </a:p>
        </p:txBody>
      </p:sp>
      <p:sp>
        <p:nvSpPr>
          <p:cNvPr id="5" name="Content Placeholder 4"/>
          <p:cNvSpPr>
            <a:spLocks noGrp="1"/>
          </p:cNvSpPr>
          <p:nvPr>
            <p:ph idx="1"/>
          </p:nvPr>
        </p:nvSpPr>
        <p:spPr>
          <a:xfrm>
            <a:off x="930385" y="5168509"/>
            <a:ext cx="7586091" cy="767978"/>
          </a:xfrm>
          <a:solidFill>
            <a:schemeClr val="accent4">
              <a:lumMod val="20000"/>
              <a:lumOff val="80000"/>
            </a:schemeClr>
          </a:solidFill>
        </p:spPr>
        <p:txBody>
          <a:bodyPr>
            <a:normAutofit/>
          </a:bodyPr>
          <a:lstStyle/>
          <a:p>
            <a:pPr marL="0" indent="0">
              <a:buNone/>
            </a:pPr>
            <a:r>
              <a:rPr lang="en-GB" sz="2000" dirty="0"/>
              <a:t>The two features that best distinguish adaptive and innate immunity are </a:t>
            </a:r>
            <a:r>
              <a:rPr lang="en-GB" sz="2000" b="1" dirty="0"/>
              <a:t>specificity</a:t>
            </a:r>
            <a:r>
              <a:rPr lang="en-GB" sz="2000" dirty="0"/>
              <a:t> and </a:t>
            </a:r>
            <a:r>
              <a:rPr lang="en-GB" sz="2000" b="1" dirty="0"/>
              <a:t>memory</a:t>
            </a:r>
            <a:r>
              <a:rPr lang="en-GB" sz="2000" dirty="0"/>
              <a:t>.</a:t>
            </a:r>
          </a:p>
        </p:txBody>
      </p:sp>
      <p:graphicFrame>
        <p:nvGraphicFramePr>
          <p:cNvPr id="7" name="Table 6"/>
          <p:cNvGraphicFramePr>
            <a:graphicFrameLocks noGrp="1"/>
          </p:cNvGraphicFramePr>
          <p:nvPr>
            <p:extLst>
              <p:ext uri="{D42A27DB-BD31-4B8C-83A1-F6EECF244321}">
                <p14:modId xmlns:p14="http://schemas.microsoft.com/office/powerpoint/2010/main" val="4224757423"/>
              </p:ext>
            </p:extLst>
          </p:nvPr>
        </p:nvGraphicFramePr>
        <p:xfrm>
          <a:off x="1138665" y="1451923"/>
          <a:ext cx="7169533" cy="3032760"/>
        </p:xfrm>
        <a:graphic>
          <a:graphicData uri="http://schemas.openxmlformats.org/drawingml/2006/table">
            <a:tbl>
              <a:tblPr firstRow="1" bandRow="1">
                <a:tableStyleId>{C083E6E3-FA7D-4D7B-A595-EF9225AFEA82}</a:tableStyleId>
              </a:tblPr>
              <a:tblGrid>
                <a:gridCol w="2479306">
                  <a:extLst>
                    <a:ext uri="{9D8B030D-6E8A-4147-A177-3AD203B41FA5}">
                      <a16:colId xmlns:a16="http://schemas.microsoft.com/office/drawing/2014/main" val="20000"/>
                    </a:ext>
                  </a:extLst>
                </a:gridCol>
                <a:gridCol w="4690227">
                  <a:extLst>
                    <a:ext uri="{9D8B030D-6E8A-4147-A177-3AD203B41FA5}">
                      <a16:colId xmlns:a16="http://schemas.microsoft.com/office/drawing/2014/main" val="20001"/>
                    </a:ext>
                  </a:extLst>
                </a:gridCol>
              </a:tblGrid>
              <a:tr h="370840">
                <a:tc>
                  <a:txBody>
                    <a:bodyPr/>
                    <a:lstStyle/>
                    <a:p>
                      <a:r>
                        <a:rPr lang="en-GB" dirty="0"/>
                        <a:t>Feature</a:t>
                      </a:r>
                    </a:p>
                  </a:txBody>
                  <a:tcPr/>
                </a:tc>
                <a:tc>
                  <a:txBody>
                    <a:bodyPr/>
                    <a:lstStyle/>
                    <a:p>
                      <a:r>
                        <a:rPr lang="en-GB" dirty="0"/>
                        <a:t>Functional significance</a:t>
                      </a:r>
                    </a:p>
                  </a:txBody>
                  <a:tcPr/>
                </a:tc>
                <a:extLst>
                  <a:ext uri="{0D108BD9-81ED-4DB2-BD59-A6C34878D82A}">
                    <a16:rowId xmlns:a16="http://schemas.microsoft.com/office/drawing/2014/main" val="10000"/>
                  </a:ext>
                </a:extLst>
              </a:tr>
              <a:tr h="370840">
                <a:tc>
                  <a:txBody>
                    <a:bodyPr/>
                    <a:lstStyle/>
                    <a:p>
                      <a:r>
                        <a:rPr lang="en-GB" dirty="0"/>
                        <a:t>Specificity</a:t>
                      </a:r>
                    </a:p>
                  </a:txBody>
                  <a:tcPr/>
                </a:tc>
                <a:tc>
                  <a:txBody>
                    <a:bodyPr/>
                    <a:lstStyle/>
                    <a:p>
                      <a:r>
                        <a:rPr lang="en-GB" dirty="0"/>
                        <a:t>Distinct antigens</a:t>
                      </a:r>
                      <a:r>
                        <a:rPr lang="en-GB" baseline="0" dirty="0"/>
                        <a:t> elicit specific responses</a:t>
                      </a:r>
                      <a:endParaRPr lang="en-GB" dirty="0"/>
                    </a:p>
                  </a:txBody>
                  <a:tcPr/>
                </a:tc>
                <a:extLst>
                  <a:ext uri="{0D108BD9-81ED-4DB2-BD59-A6C34878D82A}">
                    <a16:rowId xmlns:a16="http://schemas.microsoft.com/office/drawing/2014/main" val="10001"/>
                  </a:ext>
                </a:extLst>
              </a:tr>
              <a:tr h="370840">
                <a:tc>
                  <a:txBody>
                    <a:bodyPr/>
                    <a:lstStyle/>
                    <a:p>
                      <a:r>
                        <a:rPr lang="en-GB" dirty="0"/>
                        <a:t>Diversity</a:t>
                      </a:r>
                    </a:p>
                  </a:txBody>
                  <a:tcPr/>
                </a:tc>
                <a:tc>
                  <a:txBody>
                    <a:bodyPr/>
                    <a:lstStyle/>
                    <a:p>
                      <a:r>
                        <a:rPr lang="en-GB" dirty="0"/>
                        <a:t>Immune</a:t>
                      </a:r>
                      <a:r>
                        <a:rPr lang="en-GB" baseline="0" dirty="0"/>
                        <a:t> responses to a large variety of antigens</a:t>
                      </a:r>
                      <a:endParaRPr lang="en-GB" dirty="0"/>
                    </a:p>
                  </a:txBody>
                  <a:tcPr/>
                </a:tc>
                <a:extLst>
                  <a:ext uri="{0D108BD9-81ED-4DB2-BD59-A6C34878D82A}">
                    <a16:rowId xmlns:a16="http://schemas.microsoft.com/office/drawing/2014/main" val="10002"/>
                  </a:ext>
                </a:extLst>
              </a:tr>
              <a:tr h="370840">
                <a:tc>
                  <a:txBody>
                    <a:bodyPr/>
                    <a:lstStyle/>
                    <a:p>
                      <a:r>
                        <a:rPr lang="en-GB" dirty="0"/>
                        <a:t>Memory</a:t>
                      </a:r>
                    </a:p>
                  </a:txBody>
                  <a:tcPr/>
                </a:tc>
                <a:tc>
                  <a:txBody>
                    <a:bodyPr/>
                    <a:lstStyle/>
                    <a:p>
                      <a:r>
                        <a:rPr lang="en-GB" dirty="0"/>
                        <a:t>Enhanced response when repeatedly exposed to the same antigen</a:t>
                      </a:r>
                    </a:p>
                  </a:txBody>
                  <a:tcPr/>
                </a:tc>
                <a:extLst>
                  <a:ext uri="{0D108BD9-81ED-4DB2-BD59-A6C34878D82A}">
                    <a16:rowId xmlns:a16="http://schemas.microsoft.com/office/drawing/2014/main" val="10003"/>
                  </a:ext>
                </a:extLst>
              </a:tr>
              <a:tr h="370840">
                <a:tc>
                  <a:txBody>
                    <a:bodyPr/>
                    <a:lstStyle/>
                    <a:p>
                      <a:r>
                        <a:rPr lang="en-GB" dirty="0"/>
                        <a:t>Clonal Expansion</a:t>
                      </a:r>
                    </a:p>
                  </a:txBody>
                  <a:tcPr/>
                </a:tc>
                <a:tc>
                  <a:txBody>
                    <a:bodyPr/>
                    <a:lstStyle/>
                    <a:p>
                      <a:r>
                        <a:rPr lang="en-GB" dirty="0"/>
                        <a:t>Antigen-specific lymphocytes increase in number to keep pace with microbes</a:t>
                      </a:r>
                    </a:p>
                  </a:txBody>
                  <a:tcPr/>
                </a:tc>
                <a:extLst>
                  <a:ext uri="{0D108BD9-81ED-4DB2-BD59-A6C34878D82A}">
                    <a16:rowId xmlns:a16="http://schemas.microsoft.com/office/drawing/2014/main" val="10004"/>
                  </a:ext>
                </a:extLst>
              </a:tr>
              <a:tr h="370840">
                <a:tc>
                  <a:txBody>
                    <a:bodyPr/>
                    <a:lstStyle/>
                    <a:p>
                      <a:r>
                        <a:rPr lang="en-GB" dirty="0"/>
                        <a:t>Non-reactivity to self</a:t>
                      </a:r>
                    </a:p>
                  </a:txBody>
                  <a:tcPr/>
                </a:tc>
                <a:tc>
                  <a:txBody>
                    <a:bodyPr/>
                    <a:lstStyle/>
                    <a:p>
                      <a:r>
                        <a:rPr lang="en-GB" dirty="0"/>
                        <a:t>No injury to host while responding to foreign</a:t>
                      </a:r>
                      <a:r>
                        <a:rPr lang="en-GB" baseline="0" dirty="0"/>
                        <a:t> antigens</a:t>
                      </a:r>
                      <a:endParaRPr lang="en-GB"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8108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DB4C303F-B062-4DE4-9D03-CF61EC7A0C1C}"/>
              </a:ext>
            </a:extLst>
          </p:cNvPr>
          <p:cNvSpPr/>
          <p:nvPr/>
        </p:nvSpPr>
        <p:spPr>
          <a:xfrm>
            <a:off x="7739662" y="1877867"/>
            <a:ext cx="1111730" cy="4559509"/>
          </a:xfrm>
          <a:prstGeom prst="triangle">
            <a:avLst/>
          </a:prstGeom>
          <a:gradFill flip="none" rotWithShape="1">
            <a:gsLst>
              <a:gs pos="0">
                <a:schemeClr val="accent4">
                  <a:lumMod val="50000"/>
                </a:schemeClr>
              </a:gs>
              <a:gs pos="100000">
                <a:schemeClr val="accent4">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mj-lt"/>
            </a:endParaRPr>
          </a:p>
        </p:txBody>
      </p:sp>
      <p:sp>
        <p:nvSpPr>
          <p:cNvPr id="2" name="Title 1">
            <a:extLst>
              <a:ext uri="{FF2B5EF4-FFF2-40B4-BE49-F238E27FC236}">
                <a16:creationId xmlns:a16="http://schemas.microsoft.com/office/drawing/2014/main" id="{0548A0B9-4DB8-497A-BB9A-06233FE83325}"/>
              </a:ext>
            </a:extLst>
          </p:cNvPr>
          <p:cNvSpPr>
            <a:spLocks noGrp="1"/>
          </p:cNvSpPr>
          <p:nvPr>
            <p:ph type="title"/>
          </p:nvPr>
        </p:nvSpPr>
        <p:spPr/>
        <p:txBody>
          <a:bodyPr>
            <a:normAutofit fontScale="90000"/>
          </a:bodyPr>
          <a:lstStyle/>
          <a:p>
            <a:r>
              <a:rPr lang="en-GB" dirty="0"/>
              <a:t>Features of antigen recognition (III): </a:t>
            </a:r>
            <a:br>
              <a:rPr lang="en-GB" dirty="0"/>
            </a:br>
            <a:r>
              <a:rPr lang="en-GB" dirty="0"/>
              <a:t>Valency, affinity and avidity</a:t>
            </a:r>
          </a:p>
        </p:txBody>
      </p:sp>
      <p:sp>
        <p:nvSpPr>
          <p:cNvPr id="3" name="Content Placeholder 2">
            <a:extLst>
              <a:ext uri="{FF2B5EF4-FFF2-40B4-BE49-F238E27FC236}">
                <a16:creationId xmlns:a16="http://schemas.microsoft.com/office/drawing/2014/main" id="{185A8C88-C1B1-454F-A64D-6DB355FFC4DE}"/>
              </a:ext>
            </a:extLst>
          </p:cNvPr>
          <p:cNvSpPr>
            <a:spLocks noGrp="1"/>
          </p:cNvSpPr>
          <p:nvPr>
            <p:ph sz="half" idx="1"/>
          </p:nvPr>
        </p:nvSpPr>
        <p:spPr>
          <a:xfrm>
            <a:off x="181696" y="1323445"/>
            <a:ext cx="4605419" cy="4351338"/>
          </a:xfrm>
        </p:spPr>
        <p:txBody>
          <a:bodyPr>
            <a:normAutofit/>
          </a:bodyPr>
          <a:lstStyle/>
          <a:p>
            <a:pPr marL="0" indent="0">
              <a:buNone/>
            </a:pPr>
            <a:r>
              <a:rPr lang="en-GB" sz="2000" b="1" dirty="0"/>
              <a:t>Monovalent antigens </a:t>
            </a:r>
            <a:r>
              <a:rPr lang="en-GB" sz="2000" dirty="0"/>
              <a:t>will interact with a single binding site of one antibody molecule. Although the </a:t>
            </a:r>
            <a:r>
              <a:rPr lang="en-GB" sz="2000" b="1" dirty="0"/>
              <a:t>affinity</a:t>
            </a:r>
            <a:r>
              <a:rPr lang="en-GB" sz="2000" dirty="0"/>
              <a:t> of this interaction may be high, the overall </a:t>
            </a:r>
            <a:r>
              <a:rPr lang="en-GB" sz="2000" b="1" dirty="0"/>
              <a:t>avidity </a:t>
            </a:r>
            <a:r>
              <a:rPr lang="en-GB" sz="2000" dirty="0"/>
              <a:t>may be relatively low. </a:t>
            </a:r>
          </a:p>
          <a:p>
            <a:pPr marL="0" indent="0">
              <a:buNone/>
            </a:pPr>
            <a:r>
              <a:rPr lang="en-GB" sz="2000" dirty="0"/>
              <a:t>When </a:t>
            </a:r>
            <a:r>
              <a:rPr lang="en-GB" sz="2000" b="1" dirty="0"/>
              <a:t>repeated determinants </a:t>
            </a:r>
            <a:r>
              <a:rPr lang="en-GB" sz="2000" dirty="0"/>
              <a:t>on a cell surface are close enough, both antigen-binding sites of a single IgG molecule can bind, leading to a </a:t>
            </a:r>
            <a:r>
              <a:rPr lang="en-GB" sz="2000" b="1" dirty="0"/>
              <a:t>higher-avidity bivalent interaction</a:t>
            </a:r>
            <a:r>
              <a:rPr lang="en-GB" sz="2000" dirty="0"/>
              <a:t>. </a:t>
            </a:r>
          </a:p>
          <a:p>
            <a:pPr marL="0" indent="0">
              <a:buNone/>
            </a:pPr>
            <a:endParaRPr lang="en-GB" sz="2000" dirty="0"/>
          </a:p>
        </p:txBody>
      </p:sp>
      <p:pic>
        <p:nvPicPr>
          <p:cNvPr id="8" name="Image 1" descr="dia_18.jpg">
            <a:extLst>
              <a:ext uri="{FF2B5EF4-FFF2-40B4-BE49-F238E27FC236}">
                <a16:creationId xmlns:a16="http://schemas.microsoft.com/office/drawing/2014/main" id="{B4E41D3F-9EC3-4D3C-9EE6-2A77ACB37B92}"/>
              </a:ext>
            </a:extLst>
          </p:cNvPr>
          <p:cNvPicPr>
            <a:picLocks noChangeAspect="1"/>
          </p:cNvPicPr>
          <p:nvPr/>
        </p:nvPicPr>
        <p:blipFill rotWithShape="1">
          <a:blip r:embed="rId2">
            <a:extLst>
              <a:ext uri="{28A0092B-C50C-407E-A947-70E740481C1C}">
                <a14:useLocalDpi xmlns:a14="http://schemas.microsoft.com/office/drawing/2010/main" val="0"/>
              </a:ext>
            </a:extLst>
          </a:blip>
          <a:srcRect l="22875" r="27170"/>
          <a:stretch/>
        </p:blipFill>
        <p:spPr>
          <a:xfrm>
            <a:off x="4949952" y="1077615"/>
            <a:ext cx="2716532" cy="5437956"/>
          </a:xfrm>
          <a:prstGeom prst="rect">
            <a:avLst/>
          </a:prstGeom>
        </p:spPr>
      </p:pic>
      <p:sp>
        <p:nvSpPr>
          <p:cNvPr id="10" name="TextBox 9">
            <a:extLst>
              <a:ext uri="{FF2B5EF4-FFF2-40B4-BE49-F238E27FC236}">
                <a16:creationId xmlns:a16="http://schemas.microsoft.com/office/drawing/2014/main" id="{786B9EA1-A3E5-4089-BC62-848C0C8022F1}"/>
              </a:ext>
            </a:extLst>
          </p:cNvPr>
          <p:cNvSpPr txBox="1"/>
          <p:nvPr/>
        </p:nvSpPr>
        <p:spPr>
          <a:xfrm>
            <a:off x="5677463" y="2521702"/>
            <a:ext cx="1304781" cy="369332"/>
          </a:xfrm>
          <a:prstGeom prst="rect">
            <a:avLst/>
          </a:prstGeom>
          <a:noFill/>
        </p:spPr>
        <p:txBody>
          <a:bodyPr wrap="none" rtlCol="0">
            <a:spAutoFit/>
          </a:bodyPr>
          <a:lstStyle/>
          <a:p>
            <a:r>
              <a:rPr lang="en-US" b="1" dirty="0">
                <a:latin typeface="+mj-lt"/>
              </a:rPr>
              <a:t>Monovalent</a:t>
            </a:r>
          </a:p>
        </p:txBody>
      </p:sp>
      <p:sp>
        <p:nvSpPr>
          <p:cNvPr id="11" name="TextBox 10">
            <a:extLst>
              <a:ext uri="{FF2B5EF4-FFF2-40B4-BE49-F238E27FC236}">
                <a16:creationId xmlns:a16="http://schemas.microsoft.com/office/drawing/2014/main" id="{FFBC1516-8F48-4EA1-987D-7012B0739139}"/>
              </a:ext>
            </a:extLst>
          </p:cNvPr>
          <p:cNvSpPr txBox="1"/>
          <p:nvPr/>
        </p:nvSpPr>
        <p:spPr>
          <a:xfrm>
            <a:off x="5859628" y="4332050"/>
            <a:ext cx="909993" cy="369332"/>
          </a:xfrm>
          <a:prstGeom prst="rect">
            <a:avLst/>
          </a:prstGeom>
          <a:noFill/>
        </p:spPr>
        <p:txBody>
          <a:bodyPr wrap="none" rtlCol="0">
            <a:spAutoFit/>
          </a:bodyPr>
          <a:lstStyle/>
          <a:p>
            <a:r>
              <a:rPr lang="en-US" b="1" dirty="0">
                <a:latin typeface="+mj-lt"/>
              </a:rPr>
              <a:t>Bivalent</a:t>
            </a:r>
          </a:p>
        </p:txBody>
      </p:sp>
      <p:sp>
        <p:nvSpPr>
          <p:cNvPr id="12" name="TextBox 11">
            <a:extLst>
              <a:ext uri="{FF2B5EF4-FFF2-40B4-BE49-F238E27FC236}">
                <a16:creationId xmlns:a16="http://schemas.microsoft.com/office/drawing/2014/main" id="{CFD83A7E-48B6-4551-B14D-DE2B006E7208}"/>
              </a:ext>
            </a:extLst>
          </p:cNvPr>
          <p:cNvSpPr txBox="1"/>
          <p:nvPr/>
        </p:nvSpPr>
        <p:spPr>
          <a:xfrm>
            <a:off x="5762198" y="6105821"/>
            <a:ext cx="1135311" cy="369332"/>
          </a:xfrm>
          <a:prstGeom prst="rect">
            <a:avLst/>
          </a:prstGeom>
          <a:noFill/>
        </p:spPr>
        <p:txBody>
          <a:bodyPr wrap="none" rtlCol="0">
            <a:spAutoFit/>
          </a:bodyPr>
          <a:lstStyle/>
          <a:p>
            <a:r>
              <a:rPr lang="en-US" b="1" dirty="0">
                <a:latin typeface="+mj-lt"/>
              </a:rPr>
              <a:t>Polyvalent</a:t>
            </a:r>
          </a:p>
        </p:txBody>
      </p:sp>
      <p:sp>
        <p:nvSpPr>
          <p:cNvPr id="13" name="TextBox 12">
            <a:extLst>
              <a:ext uri="{FF2B5EF4-FFF2-40B4-BE49-F238E27FC236}">
                <a16:creationId xmlns:a16="http://schemas.microsoft.com/office/drawing/2014/main" id="{534CEEC0-A060-4538-AD30-0F159468B468}"/>
              </a:ext>
            </a:extLst>
          </p:cNvPr>
          <p:cNvSpPr txBox="1"/>
          <p:nvPr/>
        </p:nvSpPr>
        <p:spPr>
          <a:xfrm>
            <a:off x="7889903" y="1138779"/>
            <a:ext cx="811248" cy="369332"/>
          </a:xfrm>
          <a:prstGeom prst="rect">
            <a:avLst/>
          </a:prstGeom>
          <a:noFill/>
        </p:spPr>
        <p:txBody>
          <a:bodyPr wrap="none" rtlCol="0">
            <a:spAutoFit/>
          </a:bodyPr>
          <a:lstStyle/>
          <a:p>
            <a:pPr algn="ctr"/>
            <a:r>
              <a:rPr lang="en-US" b="1" dirty="0">
                <a:latin typeface="+mj-lt"/>
              </a:rPr>
              <a:t>Avidity</a:t>
            </a:r>
          </a:p>
        </p:txBody>
      </p:sp>
      <p:sp>
        <p:nvSpPr>
          <p:cNvPr id="14" name="TextBox 13">
            <a:extLst>
              <a:ext uri="{FF2B5EF4-FFF2-40B4-BE49-F238E27FC236}">
                <a16:creationId xmlns:a16="http://schemas.microsoft.com/office/drawing/2014/main" id="{F1DDAFF8-D4DC-4053-9EF5-E7360EBE88EF}"/>
              </a:ext>
            </a:extLst>
          </p:cNvPr>
          <p:cNvSpPr txBox="1"/>
          <p:nvPr/>
        </p:nvSpPr>
        <p:spPr>
          <a:xfrm>
            <a:off x="8065336" y="2429369"/>
            <a:ext cx="460382" cy="369332"/>
          </a:xfrm>
          <a:prstGeom prst="rect">
            <a:avLst/>
          </a:prstGeom>
          <a:noFill/>
        </p:spPr>
        <p:txBody>
          <a:bodyPr wrap="none" rtlCol="0">
            <a:spAutoFit/>
          </a:bodyPr>
          <a:lstStyle/>
          <a:p>
            <a:pPr algn="ctr"/>
            <a:r>
              <a:rPr lang="en-US" b="1" dirty="0">
                <a:latin typeface="+mj-lt"/>
              </a:rPr>
              <a:t>+/-</a:t>
            </a:r>
          </a:p>
        </p:txBody>
      </p:sp>
      <p:sp>
        <p:nvSpPr>
          <p:cNvPr id="15" name="TextBox 14">
            <a:extLst>
              <a:ext uri="{FF2B5EF4-FFF2-40B4-BE49-F238E27FC236}">
                <a16:creationId xmlns:a16="http://schemas.microsoft.com/office/drawing/2014/main" id="{8B200D8F-B76B-4C10-96DC-B125AD423C7D}"/>
              </a:ext>
            </a:extLst>
          </p:cNvPr>
          <p:cNvSpPr txBox="1"/>
          <p:nvPr/>
        </p:nvSpPr>
        <p:spPr>
          <a:xfrm>
            <a:off x="8086945" y="4239717"/>
            <a:ext cx="417165" cy="369332"/>
          </a:xfrm>
          <a:prstGeom prst="rect">
            <a:avLst/>
          </a:prstGeom>
          <a:noFill/>
        </p:spPr>
        <p:txBody>
          <a:bodyPr wrap="none" rtlCol="0">
            <a:spAutoFit/>
          </a:bodyPr>
          <a:lstStyle/>
          <a:p>
            <a:pPr algn="ctr"/>
            <a:r>
              <a:rPr lang="en-US" b="1" dirty="0">
                <a:latin typeface="+mj-lt"/>
              </a:rPr>
              <a:t>++</a:t>
            </a:r>
          </a:p>
        </p:txBody>
      </p:sp>
      <p:sp>
        <p:nvSpPr>
          <p:cNvPr id="16" name="TextBox 15">
            <a:extLst>
              <a:ext uri="{FF2B5EF4-FFF2-40B4-BE49-F238E27FC236}">
                <a16:creationId xmlns:a16="http://schemas.microsoft.com/office/drawing/2014/main" id="{9D76DD7E-8A2D-494D-8D39-1717D752636C}"/>
              </a:ext>
            </a:extLst>
          </p:cNvPr>
          <p:cNvSpPr txBox="1"/>
          <p:nvPr/>
        </p:nvSpPr>
        <p:spPr>
          <a:xfrm>
            <a:off x="8028402" y="6013488"/>
            <a:ext cx="534249" cy="369332"/>
          </a:xfrm>
          <a:prstGeom prst="rect">
            <a:avLst/>
          </a:prstGeom>
          <a:noFill/>
        </p:spPr>
        <p:txBody>
          <a:bodyPr wrap="none" rtlCol="0">
            <a:spAutoFit/>
          </a:bodyPr>
          <a:lstStyle/>
          <a:p>
            <a:pPr algn="ctr"/>
            <a:r>
              <a:rPr lang="en-US" b="1" dirty="0">
                <a:latin typeface="+mj-lt"/>
              </a:rPr>
              <a:t>+++</a:t>
            </a:r>
          </a:p>
        </p:txBody>
      </p:sp>
      <p:sp>
        <p:nvSpPr>
          <p:cNvPr id="17" name="TextBox 16">
            <a:extLst>
              <a:ext uri="{FF2B5EF4-FFF2-40B4-BE49-F238E27FC236}">
                <a16:creationId xmlns:a16="http://schemas.microsoft.com/office/drawing/2014/main" id="{7ADA914B-3958-482B-A4C1-2874B6288E31}"/>
              </a:ext>
            </a:extLst>
          </p:cNvPr>
          <p:cNvSpPr txBox="1"/>
          <p:nvPr/>
        </p:nvSpPr>
        <p:spPr>
          <a:xfrm>
            <a:off x="79751" y="6581001"/>
            <a:ext cx="3702809" cy="276999"/>
          </a:xfrm>
          <a:prstGeom prst="rect">
            <a:avLst/>
          </a:prstGeom>
          <a:noFill/>
        </p:spPr>
        <p:txBody>
          <a:bodyPr wrap="none" rtlCol="0">
            <a:spAutoFit/>
          </a:bodyPr>
          <a:lstStyle/>
          <a:p>
            <a:r>
              <a:rPr lang="en-US" sz="1200" b="0" i="1" dirty="0">
                <a:latin typeface="+mj-lt"/>
              </a:rPr>
              <a:t>Adapted from Abbas, </a:t>
            </a:r>
            <a:r>
              <a:rPr lang="en-US" sz="1200" i="1" dirty="0">
                <a:latin typeface="+mj-lt"/>
              </a:rPr>
              <a:t>Ce</a:t>
            </a:r>
            <a:r>
              <a:rPr lang="en-US" sz="1200" b="0" i="1" dirty="0">
                <a:latin typeface="+mj-lt"/>
              </a:rPr>
              <a:t>llular and Molecular Immunology</a:t>
            </a:r>
          </a:p>
        </p:txBody>
      </p:sp>
    </p:spTree>
    <p:extLst>
      <p:ext uri="{BB962C8B-B14F-4D97-AF65-F5344CB8AC3E}">
        <p14:creationId xmlns:p14="http://schemas.microsoft.com/office/powerpoint/2010/main" val="119314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A0B9-4DB8-497A-BB9A-06233FE83325}"/>
              </a:ext>
            </a:extLst>
          </p:cNvPr>
          <p:cNvSpPr>
            <a:spLocks noGrp="1"/>
          </p:cNvSpPr>
          <p:nvPr>
            <p:ph type="title"/>
          </p:nvPr>
        </p:nvSpPr>
        <p:spPr/>
        <p:txBody>
          <a:bodyPr>
            <a:normAutofit fontScale="90000"/>
          </a:bodyPr>
          <a:lstStyle/>
          <a:p>
            <a:r>
              <a:rPr lang="en-GB" dirty="0"/>
              <a:t>Features of antigen recognition (IV): </a:t>
            </a:r>
            <a:br>
              <a:rPr lang="en-GB" dirty="0"/>
            </a:br>
            <a:r>
              <a:rPr lang="en-GB" dirty="0"/>
              <a:t>Changes in antibody structure during immune response</a:t>
            </a:r>
          </a:p>
        </p:txBody>
      </p:sp>
      <p:sp>
        <p:nvSpPr>
          <p:cNvPr id="3" name="Content Placeholder 2">
            <a:extLst>
              <a:ext uri="{FF2B5EF4-FFF2-40B4-BE49-F238E27FC236}">
                <a16:creationId xmlns:a16="http://schemas.microsoft.com/office/drawing/2014/main" id="{185A8C88-C1B1-454F-A64D-6DB355FFC4DE}"/>
              </a:ext>
            </a:extLst>
          </p:cNvPr>
          <p:cNvSpPr>
            <a:spLocks noGrp="1"/>
          </p:cNvSpPr>
          <p:nvPr>
            <p:ph sz="half" idx="1"/>
          </p:nvPr>
        </p:nvSpPr>
        <p:spPr>
          <a:xfrm>
            <a:off x="4859015" y="1498880"/>
            <a:ext cx="3967993" cy="4351338"/>
          </a:xfrm>
        </p:spPr>
        <p:txBody>
          <a:bodyPr>
            <a:noAutofit/>
          </a:bodyPr>
          <a:lstStyle/>
          <a:p>
            <a:pPr marL="0" indent="0">
              <a:buNone/>
            </a:pPr>
            <a:r>
              <a:rPr lang="en-GB" sz="2000" b="1" dirty="0"/>
              <a:t>Affinity maturation </a:t>
            </a:r>
            <a:r>
              <a:rPr lang="en-GB" sz="2000" dirty="0"/>
              <a:t>(somatic mutation in the variable region </a:t>
            </a:r>
            <a:r>
              <a:rPr lang="en-GB" sz="2000" dirty="0">
                <a:sym typeface="Wingdings" panose="05000000000000000000" pitchFamily="2" charset="2"/>
              </a:rPr>
              <a:t> i</a:t>
            </a:r>
            <a:r>
              <a:rPr lang="en-GB" sz="2000" dirty="0"/>
              <a:t>ncreased affinity)</a:t>
            </a:r>
          </a:p>
          <a:p>
            <a:pPr marL="0" indent="0">
              <a:buNone/>
            </a:pPr>
            <a:endParaRPr lang="en-GB" sz="2000" dirty="0"/>
          </a:p>
          <a:p>
            <a:pPr marL="0" indent="0">
              <a:buNone/>
            </a:pPr>
            <a:endParaRPr lang="en-GB" sz="2000" dirty="0"/>
          </a:p>
          <a:p>
            <a:pPr marL="0" indent="0">
              <a:buNone/>
            </a:pPr>
            <a:r>
              <a:rPr lang="en-GB" sz="2000" b="1" dirty="0"/>
              <a:t>Switch from membrane to secreted form</a:t>
            </a:r>
          </a:p>
          <a:p>
            <a:pPr marL="0" indent="0">
              <a:buNone/>
            </a:pPr>
            <a:endParaRPr lang="en-GB" sz="2000" b="1" dirty="0"/>
          </a:p>
          <a:p>
            <a:pPr marL="0" indent="0">
              <a:buNone/>
            </a:pPr>
            <a:endParaRPr lang="en-GB" sz="2000" b="1" dirty="0"/>
          </a:p>
          <a:p>
            <a:pPr marL="0" indent="0">
              <a:buNone/>
            </a:pPr>
            <a:endParaRPr lang="en-GB" sz="2000" b="1" dirty="0"/>
          </a:p>
          <a:p>
            <a:pPr marL="0" indent="0">
              <a:buNone/>
            </a:pPr>
            <a:r>
              <a:rPr lang="en-GB" sz="2000" b="1" dirty="0"/>
              <a:t>Isotype switching </a:t>
            </a:r>
            <a:r>
              <a:rPr lang="en-GB" sz="2000" dirty="0"/>
              <a:t>(change of the constant region </a:t>
            </a:r>
            <a:r>
              <a:rPr lang="en-GB" sz="2000" dirty="0">
                <a:sym typeface="Wingdings" panose="05000000000000000000" pitchFamily="2" charset="2"/>
              </a:rPr>
              <a:t> c</a:t>
            </a:r>
            <a:r>
              <a:rPr lang="en-GB" sz="2000" dirty="0"/>
              <a:t>hange effector function)</a:t>
            </a:r>
          </a:p>
          <a:p>
            <a:pPr marL="0" indent="0">
              <a:buNone/>
            </a:pPr>
            <a:endParaRPr lang="en-GB" sz="2000" dirty="0"/>
          </a:p>
        </p:txBody>
      </p:sp>
      <p:sp>
        <p:nvSpPr>
          <p:cNvPr id="17" name="TextBox 16">
            <a:extLst>
              <a:ext uri="{FF2B5EF4-FFF2-40B4-BE49-F238E27FC236}">
                <a16:creationId xmlns:a16="http://schemas.microsoft.com/office/drawing/2014/main" id="{7ADA914B-3958-482B-A4C1-2874B6288E31}"/>
              </a:ext>
            </a:extLst>
          </p:cNvPr>
          <p:cNvSpPr txBox="1"/>
          <p:nvPr/>
        </p:nvSpPr>
        <p:spPr>
          <a:xfrm>
            <a:off x="79751" y="6581001"/>
            <a:ext cx="3702809" cy="276999"/>
          </a:xfrm>
          <a:prstGeom prst="rect">
            <a:avLst/>
          </a:prstGeom>
          <a:noFill/>
        </p:spPr>
        <p:txBody>
          <a:bodyPr wrap="none" rtlCol="0">
            <a:spAutoFit/>
          </a:bodyPr>
          <a:lstStyle/>
          <a:p>
            <a:r>
              <a:rPr lang="en-US" sz="1200" b="0" i="1" dirty="0">
                <a:latin typeface="+mj-lt"/>
              </a:rPr>
              <a:t>Adapted from Abbas, </a:t>
            </a:r>
            <a:r>
              <a:rPr lang="en-US" sz="1200" i="1" dirty="0">
                <a:latin typeface="+mj-lt"/>
              </a:rPr>
              <a:t>Ce</a:t>
            </a:r>
            <a:r>
              <a:rPr lang="en-US" sz="1200" b="0" i="1" dirty="0">
                <a:latin typeface="+mj-lt"/>
              </a:rPr>
              <a:t>llular and Molecular Immunology</a:t>
            </a:r>
          </a:p>
        </p:txBody>
      </p:sp>
      <p:pic>
        <p:nvPicPr>
          <p:cNvPr id="19" name="Image 3" descr="dia_19.jpg">
            <a:extLst>
              <a:ext uri="{FF2B5EF4-FFF2-40B4-BE49-F238E27FC236}">
                <a16:creationId xmlns:a16="http://schemas.microsoft.com/office/drawing/2014/main" id="{001DF0F5-46B7-496E-BBEB-6D3ACC7A2EA9}"/>
              </a:ext>
            </a:extLst>
          </p:cNvPr>
          <p:cNvPicPr>
            <a:picLocks noChangeAspect="1"/>
          </p:cNvPicPr>
          <p:nvPr/>
        </p:nvPicPr>
        <p:blipFill rotWithShape="1">
          <a:blip r:embed="rId2">
            <a:extLst>
              <a:ext uri="{28A0092B-C50C-407E-A947-70E740481C1C}">
                <a14:useLocalDpi xmlns:a14="http://schemas.microsoft.com/office/drawing/2010/main" val="0"/>
              </a:ext>
            </a:extLst>
          </a:blip>
          <a:srcRect l="5055" t="768" r="29084"/>
          <a:stretch/>
        </p:blipFill>
        <p:spPr>
          <a:xfrm>
            <a:off x="296991" y="1082132"/>
            <a:ext cx="4344785" cy="5237018"/>
          </a:xfrm>
          <a:prstGeom prst="rect">
            <a:avLst/>
          </a:prstGeom>
        </p:spPr>
      </p:pic>
    </p:spTree>
    <p:extLst>
      <p:ext uri="{BB962C8B-B14F-4D97-AF65-F5344CB8AC3E}">
        <p14:creationId xmlns:p14="http://schemas.microsoft.com/office/powerpoint/2010/main" val="1611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6464-E1C0-4933-A739-80D2DCF9FB2C}"/>
              </a:ext>
            </a:extLst>
          </p:cNvPr>
          <p:cNvSpPr>
            <a:spLocks noGrp="1"/>
          </p:cNvSpPr>
          <p:nvPr>
            <p:ph type="title"/>
          </p:nvPr>
        </p:nvSpPr>
        <p:spPr>
          <a:solidFill>
            <a:srgbClr val="C00000"/>
          </a:solidFill>
        </p:spPr>
        <p:txBody>
          <a:bodyPr/>
          <a:lstStyle/>
          <a:p>
            <a:r>
              <a:rPr lang="en-GB" dirty="0">
                <a:solidFill>
                  <a:schemeClr val="bg1"/>
                </a:solidFill>
              </a:rPr>
              <a:t>Summary | Features of antigen recognition</a:t>
            </a:r>
          </a:p>
        </p:txBody>
      </p:sp>
      <p:sp>
        <p:nvSpPr>
          <p:cNvPr id="3" name="Content Placeholder 2">
            <a:extLst>
              <a:ext uri="{FF2B5EF4-FFF2-40B4-BE49-F238E27FC236}">
                <a16:creationId xmlns:a16="http://schemas.microsoft.com/office/drawing/2014/main" id="{7AFFCB55-687C-41FF-8F0B-7BA1E723C3FB}"/>
              </a:ext>
            </a:extLst>
          </p:cNvPr>
          <p:cNvSpPr>
            <a:spLocks noGrp="1"/>
          </p:cNvSpPr>
          <p:nvPr>
            <p:ph idx="1"/>
          </p:nvPr>
        </p:nvSpPr>
        <p:spPr>
          <a:xfrm>
            <a:off x="0" y="902208"/>
            <a:ext cx="9144000" cy="5243298"/>
          </a:xfrm>
        </p:spPr>
        <p:txBody>
          <a:bodyPr>
            <a:noAutofit/>
          </a:bodyPr>
          <a:lstStyle/>
          <a:p>
            <a:pPr marL="0" indent="0" algn="just">
              <a:buNone/>
            </a:pPr>
            <a:r>
              <a:rPr lang="en-GB" sz="1400" b="1" dirty="0">
                <a:highlight>
                  <a:srgbClr val="C0C0C0"/>
                </a:highlight>
              </a:rPr>
              <a:t>EPITOPE</a:t>
            </a:r>
            <a:r>
              <a:rPr lang="en-GB" sz="1400" b="1" dirty="0"/>
              <a:t>: An antibody binds to only a portion of the macromolecule, which is called a determinant or an epitope. </a:t>
            </a:r>
            <a:r>
              <a:rPr lang="en-GB" sz="1400" dirty="0"/>
              <a:t>The presence of multiple identical determinants in an antigen is referred to as </a:t>
            </a:r>
            <a:r>
              <a:rPr lang="en-GB" sz="1400" b="1" dirty="0" err="1"/>
              <a:t>polyvalency</a:t>
            </a:r>
            <a:r>
              <a:rPr lang="en-GB" sz="1400" dirty="0"/>
              <a:t> or </a:t>
            </a:r>
            <a:r>
              <a:rPr lang="en-GB" sz="1400" b="1" dirty="0" err="1"/>
              <a:t>multivalency</a:t>
            </a:r>
            <a:r>
              <a:rPr lang="en-GB" sz="1400" dirty="0"/>
              <a:t>. Most globular proteins do not contain multiple identical epitopes and are not polyvalent, unless they are in aggregates. In the case of polysaccharides and nucleic acids, many identical epitopes may be regularly spaced, and the molecules are said to be polyvalent. Polyvalent antigens can induce clustering of the B cell receptor and thus initiate the process of B cell activation.</a:t>
            </a:r>
          </a:p>
          <a:p>
            <a:pPr marL="0" indent="0" algn="just">
              <a:buNone/>
            </a:pPr>
            <a:r>
              <a:rPr lang="en-GB" sz="1400" b="1" dirty="0">
                <a:highlight>
                  <a:srgbClr val="C0C0C0"/>
                </a:highlight>
              </a:rPr>
              <a:t>LINEAR/CONFORMATIONAL EPITOPES</a:t>
            </a:r>
            <a:r>
              <a:rPr lang="en-GB" sz="1400" b="1" dirty="0"/>
              <a:t>: </a:t>
            </a:r>
            <a:r>
              <a:rPr lang="en-GB" sz="1400" dirty="0"/>
              <a:t>Epitopes formed by several adjacent amino acid residues are called </a:t>
            </a:r>
            <a:r>
              <a:rPr lang="en-GB" sz="1400" b="1" dirty="0"/>
              <a:t>linear determinants.</a:t>
            </a:r>
            <a:r>
              <a:rPr lang="en-GB" sz="1400" dirty="0"/>
              <a:t> The antigen-binding site of an antibody usually accommodates a linear determinant made up of about six amino acids. In contrast, </a:t>
            </a:r>
            <a:r>
              <a:rPr lang="en-GB" sz="1400" b="1" dirty="0"/>
              <a:t>conformational determinants </a:t>
            </a:r>
            <a:r>
              <a:rPr lang="en-GB" sz="1400" dirty="0"/>
              <a:t>are formed by amino acid residues that are not in a sequence but become spatially juxtaposed in the folded protein.</a:t>
            </a:r>
          </a:p>
          <a:p>
            <a:pPr marL="0" indent="0" algn="just">
              <a:buNone/>
            </a:pPr>
            <a:r>
              <a:rPr lang="en-GB" sz="1400" b="1" dirty="0">
                <a:highlight>
                  <a:srgbClr val="C0C0C0"/>
                </a:highlight>
              </a:rPr>
              <a:t>AVIDITY</a:t>
            </a:r>
            <a:r>
              <a:rPr lang="en-GB" sz="1400" dirty="0"/>
              <a:t>: Although the </a:t>
            </a:r>
            <a:r>
              <a:rPr lang="en-GB" sz="1400" b="1" dirty="0"/>
              <a:t>affinity</a:t>
            </a:r>
            <a:r>
              <a:rPr lang="en-GB" sz="1400" dirty="0"/>
              <a:t> of any one antigen-binding site will be the same for each epitope of a polyvalent antigen, the strength of attachment of the antibody to the antigen must take into account </a:t>
            </a:r>
            <a:r>
              <a:rPr lang="en-GB" sz="1400" b="1" dirty="0"/>
              <a:t>binding of all the sites to all the available epitopes</a:t>
            </a:r>
            <a:r>
              <a:rPr lang="en-GB" sz="1400" dirty="0"/>
              <a:t>. This overall strength of attachment is called the avidity and is much greater than the affinity of any one antigen-binding site. Thus, a low-affinity IgM molecule can still bind tightly to a </a:t>
            </a:r>
            <a:r>
              <a:rPr lang="en-GB" sz="1400" b="1" dirty="0"/>
              <a:t>polyvalent antigen </a:t>
            </a:r>
            <a:r>
              <a:rPr lang="en-GB" sz="1400" dirty="0"/>
              <a:t>because many low-affinity interactions (up to 10 per IgM molecule) can produce a single high-avidity interaction.</a:t>
            </a:r>
          </a:p>
          <a:p>
            <a:pPr marL="0" indent="0" algn="just">
              <a:buNone/>
            </a:pPr>
            <a:r>
              <a:rPr lang="en-GB" sz="1400" b="1" dirty="0">
                <a:highlight>
                  <a:srgbClr val="C0C0C0"/>
                </a:highlight>
              </a:rPr>
              <a:t>SPECIFICITY</a:t>
            </a:r>
            <a:r>
              <a:rPr lang="en-GB" sz="1400" b="1" dirty="0"/>
              <a:t>: </a:t>
            </a:r>
            <a:r>
              <a:rPr lang="en-GB" sz="1400" dirty="0"/>
              <a:t>The fine specificity of antibodies applies to the recognition of all classes of molecules. However, some antibodies produced against one antigen may bind to a different but structurally related antigen (</a:t>
            </a:r>
            <a:r>
              <a:rPr lang="en-GB" sz="1400" b="1" dirty="0"/>
              <a:t>cross-reaction</a:t>
            </a:r>
            <a:r>
              <a:rPr lang="en-GB" sz="1400" dirty="0"/>
              <a:t>). </a:t>
            </a:r>
          </a:p>
          <a:p>
            <a:pPr marL="0" indent="0" algn="just">
              <a:buNone/>
            </a:pPr>
            <a:r>
              <a:rPr lang="en-GB" sz="1400" b="1" dirty="0">
                <a:highlight>
                  <a:srgbClr val="C0C0C0"/>
                </a:highlight>
              </a:rPr>
              <a:t>DIVERSITY</a:t>
            </a:r>
            <a:r>
              <a:rPr lang="en-GB" sz="1400" b="1" dirty="0"/>
              <a:t>:</a:t>
            </a:r>
            <a:r>
              <a:rPr lang="en-GB" sz="1400" dirty="0"/>
              <a:t> An individual is capable of making a tremendous number of structurally distinct antibodies, perhaps up to 10</a:t>
            </a:r>
            <a:r>
              <a:rPr lang="en-GB" sz="1400" baseline="30000" dirty="0"/>
              <a:t>9</a:t>
            </a:r>
            <a:r>
              <a:rPr lang="en-GB" sz="1400" dirty="0"/>
              <a:t>, each with a distinct specificity. The total collection of antibodies with different specificities represents the </a:t>
            </a:r>
            <a:r>
              <a:rPr lang="en-GB" sz="1400" b="1" dirty="0"/>
              <a:t>antibody repertoire. </a:t>
            </a:r>
          </a:p>
          <a:p>
            <a:pPr marL="0" indent="0" algn="just">
              <a:buNone/>
            </a:pPr>
            <a:r>
              <a:rPr lang="en-GB" sz="1400" b="1" dirty="0">
                <a:highlight>
                  <a:srgbClr val="C0C0C0"/>
                </a:highlight>
              </a:rPr>
              <a:t>AFFINITY MATURATION</a:t>
            </a:r>
            <a:r>
              <a:rPr lang="en-GB" sz="1400" dirty="0"/>
              <a:t>:  A mechanism for the generation of high-affinity antibodies involves </a:t>
            </a:r>
            <a:r>
              <a:rPr lang="en-GB" sz="1400" b="1" dirty="0"/>
              <a:t>subtle changes in the structure of the V regions </a:t>
            </a:r>
            <a:r>
              <a:rPr lang="en-GB" sz="1400" dirty="0"/>
              <a:t>of antibodies during T cell-dependent humoral immune responses to protein antigens. These changes come about by a process of somatic mutation in antigen-stimulated B lymphocytes that generates new V domain structures, some of which bind the antigen with greater affinity than did the original V domains. Those B cells producing higher-affinity antibodies preferentially bind to the antigen and, as a result of selection, become the dominant B cells with each subsequent exposure to the antigen. Thus, an antibody produced during a primary immune response to a protein antigen often has a </a:t>
            </a:r>
            <a:r>
              <a:rPr lang="en-GB" sz="1400" dirty="0" err="1"/>
              <a:t>Kd</a:t>
            </a:r>
            <a:r>
              <a:rPr lang="en-GB" sz="1400" dirty="0"/>
              <a:t> in the range of 10</a:t>
            </a:r>
            <a:r>
              <a:rPr lang="en-GB" sz="1400" baseline="30000" dirty="0"/>
              <a:t>-7</a:t>
            </a:r>
            <a:r>
              <a:rPr lang="en-GB" sz="1400" dirty="0"/>
              <a:t> to 10</a:t>
            </a:r>
            <a:r>
              <a:rPr lang="en-GB" sz="1400" baseline="30000" dirty="0"/>
              <a:t>-9</a:t>
            </a:r>
            <a:r>
              <a:rPr lang="en-GB" sz="1400" dirty="0"/>
              <a:t> M; in secondary responses, the affinity increases, with a </a:t>
            </a:r>
            <a:r>
              <a:rPr lang="en-GB" sz="1400" dirty="0" err="1"/>
              <a:t>Kd</a:t>
            </a:r>
            <a:r>
              <a:rPr lang="en-GB" sz="1400" dirty="0"/>
              <a:t> of 10</a:t>
            </a:r>
            <a:r>
              <a:rPr lang="en-GB" sz="1400" baseline="30000" dirty="0"/>
              <a:t>-11</a:t>
            </a:r>
            <a:r>
              <a:rPr lang="en-GB" sz="1400" dirty="0"/>
              <a:t> M or even less. </a:t>
            </a:r>
          </a:p>
          <a:p>
            <a:pPr marL="0" indent="0" algn="just">
              <a:buNone/>
            </a:pPr>
            <a:endParaRPr lang="en-GB" sz="1400" dirty="0"/>
          </a:p>
        </p:txBody>
      </p:sp>
    </p:spTree>
    <p:extLst>
      <p:ext uri="{BB962C8B-B14F-4D97-AF65-F5344CB8AC3E}">
        <p14:creationId xmlns:p14="http://schemas.microsoft.com/office/powerpoint/2010/main" val="3410033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ECB3-5DCA-434A-9D8B-50A37617EF19}"/>
              </a:ext>
            </a:extLst>
          </p:cNvPr>
          <p:cNvSpPr>
            <a:spLocks noGrp="1"/>
          </p:cNvSpPr>
          <p:nvPr>
            <p:ph type="title"/>
          </p:nvPr>
        </p:nvSpPr>
        <p:spPr/>
        <p:txBody>
          <a:bodyPr>
            <a:normAutofit/>
          </a:bodyPr>
          <a:lstStyle/>
          <a:p>
            <a:r>
              <a:rPr lang="en-GB" dirty="0"/>
              <a:t>The B cell co-receptor</a:t>
            </a:r>
          </a:p>
        </p:txBody>
      </p:sp>
      <p:pic>
        <p:nvPicPr>
          <p:cNvPr id="4" name="Image 3" descr="3810_1.jpg">
            <a:extLst>
              <a:ext uri="{FF2B5EF4-FFF2-40B4-BE49-F238E27FC236}">
                <a16:creationId xmlns:a16="http://schemas.microsoft.com/office/drawing/2014/main" id="{E97D5AFE-D81E-4F1F-B1FE-8D905CA78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756" y="1157888"/>
            <a:ext cx="5848487" cy="5117426"/>
          </a:xfrm>
          <a:prstGeom prst="rect">
            <a:avLst/>
          </a:prstGeom>
        </p:spPr>
      </p:pic>
      <p:sp>
        <p:nvSpPr>
          <p:cNvPr id="5" name="TextBox 6">
            <a:extLst>
              <a:ext uri="{FF2B5EF4-FFF2-40B4-BE49-F238E27FC236}">
                <a16:creationId xmlns:a16="http://schemas.microsoft.com/office/drawing/2014/main" id="{F2953728-2D6C-4214-9EB1-CAFF14CD513A}"/>
              </a:ext>
            </a:extLst>
          </p:cNvPr>
          <p:cNvSpPr txBox="1">
            <a:spLocks noChangeArrowheads="1"/>
          </p:cNvSpPr>
          <p:nvPr/>
        </p:nvSpPr>
        <p:spPr bwMode="auto">
          <a:xfrm>
            <a:off x="4677105" y="5628983"/>
            <a:ext cx="2819138" cy="646331"/>
          </a:xfrm>
          <a:prstGeom prst="rect">
            <a:avLst/>
          </a:prstGeom>
          <a:noFill/>
          <a:ln>
            <a:noFill/>
          </a:ln>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800" b="0" dirty="0">
                <a:latin typeface="+mj-lt"/>
              </a:rPr>
              <a:t>Short cytoplasmic domain: no signaling activity</a:t>
            </a:r>
          </a:p>
        </p:txBody>
      </p:sp>
      <p:sp>
        <p:nvSpPr>
          <p:cNvPr id="8" name="TextBox 4">
            <a:extLst>
              <a:ext uri="{FF2B5EF4-FFF2-40B4-BE49-F238E27FC236}">
                <a16:creationId xmlns:a16="http://schemas.microsoft.com/office/drawing/2014/main" id="{D64E9236-945E-442D-B3B4-7DB5B2C1499E}"/>
              </a:ext>
            </a:extLst>
          </p:cNvPr>
          <p:cNvSpPr txBox="1">
            <a:spLocks noChangeArrowheads="1"/>
          </p:cNvSpPr>
          <p:nvPr/>
        </p:nvSpPr>
        <p:spPr bwMode="auto">
          <a:xfrm>
            <a:off x="1647756" y="5351984"/>
            <a:ext cx="264318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FR" sz="1800" dirty="0">
                <a:latin typeface="+mj-lt"/>
              </a:rPr>
              <a:t>ITAM:</a:t>
            </a:r>
          </a:p>
          <a:p>
            <a:pPr eaLnBrk="1" hangingPunct="1"/>
            <a:r>
              <a:rPr lang="fr-FR" sz="1800" b="0" dirty="0" err="1">
                <a:latin typeface="+mj-lt"/>
              </a:rPr>
              <a:t>Immunoreceptor</a:t>
            </a:r>
            <a:r>
              <a:rPr lang="fr-FR" sz="1800" b="0" dirty="0">
                <a:latin typeface="+mj-lt"/>
              </a:rPr>
              <a:t> Tyrosine </a:t>
            </a:r>
            <a:r>
              <a:rPr lang="fr-FR" sz="1800" b="0" dirty="0" err="1">
                <a:latin typeface="+mj-lt"/>
              </a:rPr>
              <a:t>based</a:t>
            </a:r>
            <a:r>
              <a:rPr lang="fr-FR" sz="1800" b="0" dirty="0">
                <a:latin typeface="+mj-lt"/>
              </a:rPr>
              <a:t> </a:t>
            </a:r>
            <a:r>
              <a:rPr lang="fr-FR" sz="1800" b="0" dirty="0" err="1">
                <a:latin typeface="+mj-lt"/>
              </a:rPr>
              <a:t>Activating</a:t>
            </a:r>
            <a:r>
              <a:rPr lang="fr-FR" sz="1800" b="0" dirty="0">
                <a:latin typeface="+mj-lt"/>
              </a:rPr>
              <a:t> Motif</a:t>
            </a:r>
            <a:endParaRPr lang="en-US" sz="1800" b="0" dirty="0">
              <a:latin typeface="+mj-lt"/>
            </a:endParaRPr>
          </a:p>
        </p:txBody>
      </p:sp>
      <p:sp>
        <p:nvSpPr>
          <p:cNvPr id="9" name="Rectangle 8">
            <a:extLst>
              <a:ext uri="{FF2B5EF4-FFF2-40B4-BE49-F238E27FC236}">
                <a16:creationId xmlns:a16="http://schemas.microsoft.com/office/drawing/2014/main" id="{0FE52D00-8324-4EBF-A44B-EC1EC72463CB}"/>
              </a:ext>
            </a:extLst>
          </p:cNvPr>
          <p:cNvSpPr/>
          <p:nvPr/>
        </p:nvSpPr>
        <p:spPr>
          <a:xfrm>
            <a:off x="2993734" y="4864608"/>
            <a:ext cx="773594" cy="499568"/>
          </a:xfrm>
          <a:prstGeom prst="rect">
            <a:avLst/>
          </a:prstGeom>
          <a:solidFill>
            <a:srgbClr val="E6E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E8CFC31B-2414-4292-BBCB-1C80FCFBC929}"/>
              </a:ext>
            </a:extLst>
          </p:cNvPr>
          <p:cNvCxnSpPr/>
          <p:nvPr/>
        </p:nvCxnSpPr>
        <p:spPr>
          <a:xfrm flipV="1">
            <a:off x="2316480" y="5218176"/>
            <a:ext cx="1353312" cy="2926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63476309-B109-475E-B114-4D55DDFAC62F}"/>
              </a:ext>
            </a:extLst>
          </p:cNvPr>
          <p:cNvCxnSpPr>
            <a:cxnSpLocks/>
          </p:cNvCxnSpPr>
          <p:nvPr/>
        </p:nvCxnSpPr>
        <p:spPr>
          <a:xfrm flipH="1" flipV="1">
            <a:off x="4677105" y="4949953"/>
            <a:ext cx="345999" cy="6790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9688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8AFC-EB68-4EC1-A8C4-8E4CFFABA1C2}"/>
              </a:ext>
            </a:extLst>
          </p:cNvPr>
          <p:cNvSpPr>
            <a:spLocks noGrp="1"/>
          </p:cNvSpPr>
          <p:nvPr>
            <p:ph type="title"/>
          </p:nvPr>
        </p:nvSpPr>
        <p:spPr/>
        <p:txBody>
          <a:bodyPr/>
          <a:lstStyle/>
          <a:p>
            <a:r>
              <a:rPr lang="en-GB" dirty="0"/>
              <a:t>Structure of the T cell antigen receptor (TCR)</a:t>
            </a:r>
          </a:p>
        </p:txBody>
      </p:sp>
      <p:grpSp>
        <p:nvGrpSpPr>
          <p:cNvPr id="3" name="Group 2">
            <a:extLst>
              <a:ext uri="{FF2B5EF4-FFF2-40B4-BE49-F238E27FC236}">
                <a16:creationId xmlns:a16="http://schemas.microsoft.com/office/drawing/2014/main" id="{C405F461-8D8B-4629-A4C1-A47FE64A904C}"/>
              </a:ext>
            </a:extLst>
          </p:cNvPr>
          <p:cNvGrpSpPr/>
          <p:nvPr/>
        </p:nvGrpSpPr>
        <p:grpSpPr>
          <a:xfrm>
            <a:off x="1799692" y="1460400"/>
            <a:ext cx="5544616" cy="4942334"/>
            <a:chOff x="-617140" y="2132856"/>
            <a:chExt cx="4337135" cy="4538781"/>
          </a:xfrm>
        </p:grpSpPr>
        <p:pic>
          <p:nvPicPr>
            <p:cNvPr id="4" name="Image 8" descr="Dia_13aa.jpg">
              <a:extLst>
                <a:ext uri="{FF2B5EF4-FFF2-40B4-BE49-F238E27FC236}">
                  <a16:creationId xmlns:a16="http://schemas.microsoft.com/office/drawing/2014/main" id="{EF2BE9A1-83B0-44E0-8F3A-2A4DAAA4A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40" y="2132856"/>
              <a:ext cx="4337135" cy="3154280"/>
            </a:xfrm>
            <a:prstGeom prst="rect">
              <a:avLst/>
            </a:prstGeom>
          </p:spPr>
        </p:pic>
        <p:sp>
          <p:nvSpPr>
            <p:cNvPr id="5" name="Text Box 14">
              <a:extLst>
                <a:ext uri="{FF2B5EF4-FFF2-40B4-BE49-F238E27FC236}">
                  <a16:creationId xmlns:a16="http://schemas.microsoft.com/office/drawing/2014/main" id="{5DEDB379-16BD-4457-AB44-D1974F2DC882}"/>
                </a:ext>
              </a:extLst>
            </p:cNvPr>
            <p:cNvSpPr txBox="1">
              <a:spLocks noChangeArrowheads="1"/>
            </p:cNvSpPr>
            <p:nvPr/>
          </p:nvSpPr>
          <p:spPr bwMode="auto">
            <a:xfrm>
              <a:off x="534988" y="2492896"/>
              <a:ext cx="2376264"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t>Antigen-Binding site</a:t>
              </a:r>
              <a:endParaRPr kumimoji="0" lang="en-US" sz="1600" b="1" dirty="0">
                <a:solidFill>
                  <a:srgbClr val="563A84"/>
                </a:solidFill>
              </a:endParaRPr>
            </a:p>
          </p:txBody>
        </p:sp>
        <p:sp>
          <p:nvSpPr>
            <p:cNvPr id="6" name="Line 18">
              <a:extLst>
                <a:ext uri="{FF2B5EF4-FFF2-40B4-BE49-F238E27FC236}">
                  <a16:creationId xmlns:a16="http://schemas.microsoft.com/office/drawing/2014/main" id="{E8643D33-62C1-41D1-A0EE-92C7BCC9D6B1}"/>
                </a:ext>
              </a:extLst>
            </p:cNvPr>
            <p:cNvSpPr>
              <a:spLocks noChangeShapeType="1"/>
            </p:cNvSpPr>
            <p:nvPr/>
          </p:nvSpPr>
          <p:spPr bwMode="auto">
            <a:xfrm flipH="1">
              <a:off x="823020" y="4653136"/>
              <a:ext cx="360040" cy="232346"/>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600"/>
            </a:p>
          </p:txBody>
        </p:sp>
        <p:sp>
          <p:nvSpPr>
            <p:cNvPr id="7" name="Text Box 26">
              <a:extLst>
                <a:ext uri="{FF2B5EF4-FFF2-40B4-BE49-F238E27FC236}">
                  <a16:creationId xmlns:a16="http://schemas.microsoft.com/office/drawing/2014/main" id="{F1E9814F-2F18-4084-8E42-51B1BA1C813B}"/>
                </a:ext>
              </a:extLst>
            </p:cNvPr>
            <p:cNvSpPr txBox="1">
              <a:spLocks noChangeArrowheads="1"/>
            </p:cNvSpPr>
            <p:nvPr/>
          </p:nvSpPr>
          <p:spPr bwMode="auto">
            <a:xfrm>
              <a:off x="-416520" y="3212976"/>
              <a:ext cx="80749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t>Variable</a:t>
              </a:r>
            </a:p>
            <a:p>
              <a:pPr>
                <a:lnSpc>
                  <a:spcPct val="90000"/>
                </a:lnSpc>
                <a:buFont typeface="Arial" charset="0"/>
                <a:buNone/>
              </a:pPr>
              <a:r>
                <a:rPr kumimoji="0" lang="en-US" sz="1600" b="1" dirty="0"/>
                <a:t>regions</a:t>
              </a:r>
              <a:endParaRPr kumimoji="0" lang="en-US" sz="1600" b="1" dirty="0">
                <a:solidFill>
                  <a:srgbClr val="563A84"/>
                </a:solidFill>
              </a:endParaRPr>
            </a:p>
          </p:txBody>
        </p:sp>
        <p:sp>
          <p:nvSpPr>
            <p:cNvPr id="8" name="Text Box 27">
              <a:extLst>
                <a:ext uri="{FF2B5EF4-FFF2-40B4-BE49-F238E27FC236}">
                  <a16:creationId xmlns:a16="http://schemas.microsoft.com/office/drawing/2014/main" id="{0BDF232C-B7F9-446D-8816-48AD284882CD}"/>
                </a:ext>
              </a:extLst>
            </p:cNvPr>
            <p:cNvSpPr txBox="1">
              <a:spLocks noChangeArrowheads="1"/>
            </p:cNvSpPr>
            <p:nvPr/>
          </p:nvSpPr>
          <p:spPr bwMode="auto">
            <a:xfrm>
              <a:off x="-413345" y="4149080"/>
              <a:ext cx="646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t>Constant</a:t>
              </a:r>
            </a:p>
            <a:p>
              <a:pPr>
                <a:lnSpc>
                  <a:spcPct val="90000"/>
                </a:lnSpc>
                <a:buFont typeface="Arial" charset="0"/>
                <a:buNone/>
              </a:pPr>
              <a:r>
                <a:rPr kumimoji="0" lang="en-US" sz="1600" b="1" dirty="0"/>
                <a:t>regions</a:t>
              </a:r>
              <a:endParaRPr kumimoji="0" lang="en-US" sz="1600" b="1" dirty="0">
                <a:solidFill>
                  <a:srgbClr val="563A84"/>
                </a:solidFill>
              </a:endParaRPr>
            </a:p>
          </p:txBody>
        </p:sp>
        <p:sp>
          <p:nvSpPr>
            <p:cNvPr id="9" name="Line 36">
              <a:extLst>
                <a:ext uri="{FF2B5EF4-FFF2-40B4-BE49-F238E27FC236}">
                  <a16:creationId xmlns:a16="http://schemas.microsoft.com/office/drawing/2014/main" id="{0930A76F-E200-433E-939C-C25CA4E5080B}"/>
                </a:ext>
              </a:extLst>
            </p:cNvPr>
            <p:cNvSpPr>
              <a:spLocks noChangeShapeType="1"/>
            </p:cNvSpPr>
            <p:nvPr/>
          </p:nvSpPr>
          <p:spPr bwMode="auto">
            <a:xfrm flipH="1" flipV="1">
              <a:off x="1410610" y="4910247"/>
              <a:ext cx="1" cy="661284"/>
            </a:xfrm>
            <a:prstGeom prst="line">
              <a:avLst/>
            </a:prstGeom>
            <a:noFill/>
            <a:ln w="28575" cmpd="sng">
              <a:solidFill>
                <a:schemeClr val="tx1"/>
              </a:solidFill>
              <a:round/>
              <a:headEnd type="none"/>
              <a:tailEnd type="triangle"/>
            </a:ln>
            <a:extLst>
              <a:ext uri="{909E8E84-426E-40dd-AFC4-6F175D3DCCD1}">
                <a14:hiddenFill xmlns:a14="http://schemas.microsoft.com/office/drawing/2010/main" xmlns="">
                  <a:noFill/>
                </a14:hiddenFill>
              </a:ext>
            </a:extLst>
          </p:spPr>
          <p:txBody>
            <a:bodyPr wrap="none" anchor="ctr"/>
            <a:lstStyle/>
            <a:p>
              <a:endParaRPr lang="en-US" sz="1600"/>
            </a:p>
          </p:txBody>
        </p:sp>
        <p:sp>
          <p:nvSpPr>
            <p:cNvPr id="10" name="Line 37">
              <a:extLst>
                <a:ext uri="{FF2B5EF4-FFF2-40B4-BE49-F238E27FC236}">
                  <a16:creationId xmlns:a16="http://schemas.microsoft.com/office/drawing/2014/main" id="{DEAC370A-57BB-4F08-A4EB-16534C26DEA4}"/>
                </a:ext>
              </a:extLst>
            </p:cNvPr>
            <p:cNvSpPr>
              <a:spLocks noChangeShapeType="1"/>
            </p:cNvSpPr>
            <p:nvPr/>
          </p:nvSpPr>
          <p:spPr bwMode="auto">
            <a:xfrm rot="16200000">
              <a:off x="839828" y="3011085"/>
              <a:ext cx="5882" cy="69769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600"/>
            </a:p>
          </p:txBody>
        </p:sp>
        <p:sp>
          <p:nvSpPr>
            <p:cNvPr id="11" name="Text Box 40">
              <a:extLst>
                <a:ext uri="{FF2B5EF4-FFF2-40B4-BE49-F238E27FC236}">
                  <a16:creationId xmlns:a16="http://schemas.microsoft.com/office/drawing/2014/main" id="{D29E05D2-C4C0-4E2C-B7C0-3CCDE3097EF5}"/>
                </a:ext>
              </a:extLst>
            </p:cNvPr>
            <p:cNvSpPr txBox="1">
              <a:spLocks noChangeArrowheads="1"/>
            </p:cNvSpPr>
            <p:nvPr/>
          </p:nvSpPr>
          <p:spPr bwMode="auto">
            <a:xfrm>
              <a:off x="171430" y="4777991"/>
              <a:ext cx="506413" cy="16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t> chain</a:t>
              </a:r>
              <a:endParaRPr kumimoji="0" lang="en-US" sz="1600" b="1" dirty="0">
                <a:solidFill>
                  <a:srgbClr val="563A84"/>
                </a:solidFill>
              </a:endParaRPr>
            </a:p>
          </p:txBody>
        </p:sp>
        <p:sp>
          <p:nvSpPr>
            <p:cNvPr id="12" name="Text Box 41">
              <a:extLst>
                <a:ext uri="{FF2B5EF4-FFF2-40B4-BE49-F238E27FC236}">
                  <a16:creationId xmlns:a16="http://schemas.microsoft.com/office/drawing/2014/main" id="{CC5A47C6-91A3-476E-BA7B-B010263761D1}"/>
                </a:ext>
              </a:extLst>
            </p:cNvPr>
            <p:cNvSpPr txBox="1">
              <a:spLocks noChangeArrowheads="1"/>
            </p:cNvSpPr>
            <p:nvPr/>
          </p:nvSpPr>
          <p:spPr bwMode="auto">
            <a:xfrm>
              <a:off x="2030202" y="4711863"/>
              <a:ext cx="506413" cy="288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t> chain</a:t>
              </a:r>
              <a:endParaRPr kumimoji="0" lang="en-US" sz="1600" b="1" dirty="0">
                <a:solidFill>
                  <a:srgbClr val="563A84"/>
                </a:solidFill>
              </a:endParaRPr>
            </a:p>
          </p:txBody>
        </p:sp>
        <p:sp>
          <p:nvSpPr>
            <p:cNvPr id="13" name="Text Box 42">
              <a:extLst>
                <a:ext uri="{FF2B5EF4-FFF2-40B4-BE49-F238E27FC236}">
                  <a16:creationId xmlns:a16="http://schemas.microsoft.com/office/drawing/2014/main" id="{80B459CF-6C22-4169-81D3-09F4EAE947F4}"/>
                </a:ext>
              </a:extLst>
            </p:cNvPr>
            <p:cNvSpPr txBox="1">
              <a:spLocks noChangeArrowheads="1"/>
            </p:cNvSpPr>
            <p:nvPr/>
          </p:nvSpPr>
          <p:spPr bwMode="auto">
            <a:xfrm>
              <a:off x="895028" y="5661248"/>
              <a:ext cx="1071563" cy="16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t>Disulfide bridge</a:t>
              </a:r>
              <a:endParaRPr kumimoji="0" lang="en-US" sz="1600" b="1" dirty="0">
                <a:solidFill>
                  <a:srgbClr val="563A84"/>
                </a:solidFill>
              </a:endParaRPr>
            </a:p>
          </p:txBody>
        </p:sp>
        <p:sp>
          <p:nvSpPr>
            <p:cNvPr id="14" name="Text Box 44">
              <a:extLst>
                <a:ext uri="{FF2B5EF4-FFF2-40B4-BE49-F238E27FC236}">
                  <a16:creationId xmlns:a16="http://schemas.microsoft.com/office/drawing/2014/main" id="{406735F2-92C8-4F90-826A-9B4A68288EAB}"/>
                </a:ext>
              </a:extLst>
            </p:cNvPr>
            <p:cNvSpPr txBox="1">
              <a:spLocks noChangeArrowheads="1"/>
            </p:cNvSpPr>
            <p:nvPr/>
          </p:nvSpPr>
          <p:spPr bwMode="auto">
            <a:xfrm>
              <a:off x="900960" y="6511300"/>
              <a:ext cx="1204913" cy="16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2000" dirty="0">
                  <a:latin typeface="+mj-lt"/>
                </a:rPr>
                <a:t> </a:t>
              </a:r>
              <a:r>
                <a:rPr kumimoji="0" lang="en-US" sz="2000" b="1" dirty="0">
                  <a:latin typeface="+mj-lt"/>
                </a:rPr>
                <a:t>T cell receptor</a:t>
              </a:r>
              <a:endParaRPr kumimoji="0" lang="en-US" sz="2000" b="1" dirty="0">
                <a:solidFill>
                  <a:srgbClr val="563A84"/>
                </a:solidFill>
                <a:latin typeface="+mj-lt"/>
              </a:endParaRPr>
            </a:p>
          </p:txBody>
        </p:sp>
        <p:sp>
          <p:nvSpPr>
            <p:cNvPr id="15" name="Text Box 56">
              <a:extLst>
                <a:ext uri="{FF2B5EF4-FFF2-40B4-BE49-F238E27FC236}">
                  <a16:creationId xmlns:a16="http://schemas.microsoft.com/office/drawing/2014/main" id="{A76C4E16-8846-4940-A31B-E48DCD131EEE}"/>
                </a:ext>
              </a:extLst>
            </p:cNvPr>
            <p:cNvSpPr txBox="1">
              <a:spLocks noChangeArrowheads="1"/>
            </p:cNvSpPr>
            <p:nvPr/>
          </p:nvSpPr>
          <p:spPr bwMode="auto">
            <a:xfrm>
              <a:off x="1217017" y="4060750"/>
              <a:ext cx="109538" cy="16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a:solidFill>
                    <a:schemeClr val="bg1"/>
                  </a:solidFill>
                </a:rPr>
                <a:t>C</a:t>
              </a:r>
            </a:p>
          </p:txBody>
        </p:sp>
        <p:sp>
          <p:nvSpPr>
            <p:cNvPr id="16" name="Text Box 57">
              <a:extLst>
                <a:ext uri="{FF2B5EF4-FFF2-40B4-BE49-F238E27FC236}">
                  <a16:creationId xmlns:a16="http://schemas.microsoft.com/office/drawing/2014/main" id="{361FF4E3-3A8D-4589-99B5-4B164BF32D51}"/>
                </a:ext>
              </a:extLst>
            </p:cNvPr>
            <p:cNvSpPr txBox="1">
              <a:spLocks noChangeArrowheads="1"/>
            </p:cNvSpPr>
            <p:nvPr/>
          </p:nvSpPr>
          <p:spPr bwMode="auto">
            <a:xfrm>
              <a:off x="1505942" y="4060750"/>
              <a:ext cx="109538" cy="16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solidFill>
                    <a:schemeClr val="bg1"/>
                  </a:solidFill>
                </a:rPr>
                <a:t>C</a:t>
              </a:r>
            </a:p>
          </p:txBody>
        </p:sp>
        <p:sp>
          <p:nvSpPr>
            <p:cNvPr id="17" name="Text Box 58">
              <a:extLst>
                <a:ext uri="{FF2B5EF4-FFF2-40B4-BE49-F238E27FC236}">
                  <a16:creationId xmlns:a16="http://schemas.microsoft.com/office/drawing/2014/main" id="{6B22F477-3A93-459D-B1A6-0E2AAC890F1B}"/>
                </a:ext>
              </a:extLst>
            </p:cNvPr>
            <p:cNvSpPr txBox="1">
              <a:spLocks noChangeArrowheads="1"/>
            </p:cNvSpPr>
            <p:nvPr/>
          </p:nvSpPr>
          <p:spPr bwMode="auto">
            <a:xfrm>
              <a:off x="1512292" y="3429000"/>
              <a:ext cx="109538" cy="16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a:solidFill>
                    <a:schemeClr val="bg1"/>
                  </a:solidFill>
                </a:rPr>
                <a:t>V</a:t>
              </a:r>
            </a:p>
          </p:txBody>
        </p:sp>
        <p:sp>
          <p:nvSpPr>
            <p:cNvPr id="18" name="Text Box 59">
              <a:extLst>
                <a:ext uri="{FF2B5EF4-FFF2-40B4-BE49-F238E27FC236}">
                  <a16:creationId xmlns:a16="http://schemas.microsoft.com/office/drawing/2014/main" id="{F2124A3B-A15A-43A1-B37B-A55909BAAD6F}"/>
                </a:ext>
              </a:extLst>
            </p:cNvPr>
            <p:cNvSpPr txBox="1">
              <a:spLocks noChangeArrowheads="1"/>
            </p:cNvSpPr>
            <p:nvPr/>
          </p:nvSpPr>
          <p:spPr bwMode="auto">
            <a:xfrm>
              <a:off x="1220192" y="3429000"/>
              <a:ext cx="109538" cy="16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en-US" sz="1600" b="1" dirty="0">
                  <a:solidFill>
                    <a:schemeClr val="bg1"/>
                  </a:solidFill>
                </a:rPr>
                <a:t>V</a:t>
              </a:r>
            </a:p>
          </p:txBody>
        </p:sp>
        <p:sp>
          <p:nvSpPr>
            <p:cNvPr id="19" name="Line 37">
              <a:extLst>
                <a:ext uri="{FF2B5EF4-FFF2-40B4-BE49-F238E27FC236}">
                  <a16:creationId xmlns:a16="http://schemas.microsoft.com/office/drawing/2014/main" id="{EAF78CFC-60DC-4416-93BA-0FCF68DDB6A3}"/>
                </a:ext>
              </a:extLst>
            </p:cNvPr>
            <p:cNvSpPr>
              <a:spLocks noChangeShapeType="1"/>
            </p:cNvSpPr>
            <p:nvPr/>
          </p:nvSpPr>
          <p:spPr bwMode="auto">
            <a:xfrm rot="16200000">
              <a:off x="831270" y="4013314"/>
              <a:ext cx="5882" cy="69769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600"/>
            </a:p>
          </p:txBody>
        </p:sp>
        <p:sp>
          <p:nvSpPr>
            <p:cNvPr id="20" name="Line 18">
              <a:extLst>
                <a:ext uri="{FF2B5EF4-FFF2-40B4-BE49-F238E27FC236}">
                  <a16:creationId xmlns:a16="http://schemas.microsoft.com/office/drawing/2014/main" id="{52C53CFA-73CB-4080-92DD-A478D678D737}"/>
                </a:ext>
              </a:extLst>
            </p:cNvPr>
            <p:cNvSpPr>
              <a:spLocks noChangeShapeType="1"/>
            </p:cNvSpPr>
            <p:nvPr/>
          </p:nvSpPr>
          <p:spPr bwMode="auto">
            <a:xfrm flipH="1" flipV="1">
              <a:off x="1687116" y="4597450"/>
              <a:ext cx="288032" cy="19970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600"/>
            </a:p>
          </p:txBody>
        </p:sp>
        <p:cxnSp>
          <p:nvCxnSpPr>
            <p:cNvPr id="21" name="Straight Connector 20">
              <a:extLst>
                <a:ext uri="{FF2B5EF4-FFF2-40B4-BE49-F238E27FC236}">
                  <a16:creationId xmlns:a16="http://schemas.microsoft.com/office/drawing/2014/main" id="{FB6FA9A7-A7DE-4133-B7B4-A142A8304900}"/>
                </a:ext>
              </a:extLst>
            </p:cNvPr>
            <p:cNvCxnSpPr/>
            <p:nvPr/>
          </p:nvCxnSpPr>
          <p:spPr bwMode="auto">
            <a:xfrm>
              <a:off x="1255068" y="4869160"/>
              <a:ext cx="360040" cy="0"/>
            </a:xfrm>
            <a:prstGeom prst="line">
              <a:avLst/>
            </a:prstGeom>
            <a:solidFill>
              <a:schemeClr val="accent1"/>
            </a:solidFill>
            <a:ln w="57150" cap="flat" cmpd="sng" algn="ctr">
              <a:solidFill>
                <a:schemeClr val="tx1">
                  <a:lumMod val="65000"/>
                  <a:lumOff val="35000"/>
                </a:schemeClr>
              </a:solidFill>
              <a:prstDash val="solid"/>
              <a:round/>
              <a:headEnd type="none" w="med" len="med"/>
              <a:tailEnd type="none" w="med" len="med"/>
            </a:ln>
            <a:effectLst/>
          </p:spPr>
        </p:cxnSp>
      </p:grpSp>
    </p:spTree>
    <p:extLst>
      <p:ext uri="{BB962C8B-B14F-4D97-AF65-F5344CB8AC3E}">
        <p14:creationId xmlns:p14="http://schemas.microsoft.com/office/powerpoint/2010/main" val="1296379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27CEE-75F9-40AA-ADEE-A3CBD3A538D9}"/>
              </a:ext>
            </a:extLst>
          </p:cNvPr>
          <p:cNvSpPr>
            <a:spLocks noGrp="1"/>
          </p:cNvSpPr>
          <p:nvPr>
            <p:ph type="title"/>
          </p:nvPr>
        </p:nvSpPr>
        <p:spPr/>
        <p:txBody>
          <a:bodyPr>
            <a:normAutofit fontScale="90000"/>
          </a:bodyPr>
          <a:lstStyle/>
          <a:p>
            <a:r>
              <a:rPr lang="en-GB" dirty="0"/>
              <a:t>Recognition of a peptide-MHC complex </a:t>
            </a:r>
            <a:br>
              <a:rPr lang="en-GB" dirty="0"/>
            </a:br>
            <a:r>
              <a:rPr lang="en-GB" dirty="0"/>
              <a:t>by a T cell antigen receptor</a:t>
            </a:r>
          </a:p>
        </p:txBody>
      </p:sp>
      <p:sp>
        <p:nvSpPr>
          <p:cNvPr id="3" name="Content Placeholder 2">
            <a:extLst>
              <a:ext uri="{FF2B5EF4-FFF2-40B4-BE49-F238E27FC236}">
                <a16:creationId xmlns:a16="http://schemas.microsoft.com/office/drawing/2014/main" id="{66D483C2-B39D-4DE2-957E-5C47D2850CE2}"/>
              </a:ext>
            </a:extLst>
          </p:cNvPr>
          <p:cNvSpPr>
            <a:spLocks noGrp="1"/>
          </p:cNvSpPr>
          <p:nvPr>
            <p:ph idx="1"/>
          </p:nvPr>
        </p:nvSpPr>
        <p:spPr>
          <a:xfrm>
            <a:off x="318973" y="5896534"/>
            <a:ext cx="8734806" cy="961466"/>
          </a:xfrm>
        </p:spPr>
        <p:txBody>
          <a:bodyPr>
            <a:normAutofit/>
          </a:bodyPr>
          <a:lstStyle/>
          <a:p>
            <a:pPr marL="0" indent="0">
              <a:buNone/>
            </a:pPr>
            <a:r>
              <a:rPr lang="en-US" sz="1800" b="1" dirty="0"/>
              <a:t>Schematic representation</a:t>
            </a:r>
            <a:r>
              <a:rPr lang="en-US" sz="1800" dirty="0"/>
              <a:t> (left) and </a:t>
            </a:r>
            <a:r>
              <a:rPr lang="en-US" sz="1800" b="1" dirty="0"/>
              <a:t>X-ray crystal structure </a:t>
            </a:r>
            <a:r>
              <a:rPr lang="en-US" sz="1800" dirty="0"/>
              <a:t>(right) of a </a:t>
            </a:r>
            <a:r>
              <a:rPr lang="en-US" sz="1800" b="1" dirty="0"/>
              <a:t>TCR interacting with a human class I MHC molecule</a:t>
            </a:r>
            <a:r>
              <a:rPr lang="en-US" sz="1800" dirty="0"/>
              <a:t>, HLA-A2, presenting the </a:t>
            </a:r>
            <a:r>
              <a:rPr lang="en-US" sz="1800" i="1" dirty="0"/>
              <a:t>Saccharomyces cerevisiae </a:t>
            </a:r>
            <a:r>
              <a:rPr lang="en-US" sz="1800" dirty="0"/>
              <a:t>peptide Tel1p (PDB entry: 3h9s). </a:t>
            </a:r>
          </a:p>
          <a:p>
            <a:pPr marL="0" indent="0">
              <a:buNone/>
            </a:pPr>
            <a:endParaRPr lang="en-GB" sz="1800" dirty="0"/>
          </a:p>
        </p:txBody>
      </p:sp>
      <p:pic>
        <p:nvPicPr>
          <p:cNvPr id="4" name="Picture 1">
            <a:extLst>
              <a:ext uri="{FF2B5EF4-FFF2-40B4-BE49-F238E27FC236}">
                <a16:creationId xmlns:a16="http://schemas.microsoft.com/office/drawing/2014/main" id="{1B35EDC9-B662-4AF7-8B38-23C5F66A373E}"/>
              </a:ext>
            </a:extLst>
          </p:cNvPr>
          <p:cNvPicPr>
            <a:picLocks noChangeAspect="1"/>
          </p:cNvPicPr>
          <p:nvPr/>
        </p:nvPicPr>
        <p:blipFill rotWithShape="1">
          <a:blip r:embed="rId2">
            <a:extLst>
              <a:ext uri="{28A0092B-C50C-407E-A947-70E740481C1C}">
                <a14:useLocalDpi xmlns:a14="http://schemas.microsoft.com/office/drawing/2010/main" val="0"/>
              </a:ext>
            </a:extLst>
          </a:blip>
          <a:srcRect l="8482" t="2188" r="43582" b="3807"/>
          <a:stretch/>
        </p:blipFill>
        <p:spPr bwMode="auto">
          <a:xfrm>
            <a:off x="235003" y="1645921"/>
            <a:ext cx="2522711" cy="3803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2">
            <a:extLst>
              <a:ext uri="{FF2B5EF4-FFF2-40B4-BE49-F238E27FC236}">
                <a16:creationId xmlns:a16="http://schemas.microsoft.com/office/drawing/2014/main" id="{9FF93806-E874-4811-A7BA-DEEEA0C6086D}"/>
              </a:ext>
            </a:extLst>
          </p:cNvPr>
          <p:cNvPicPr>
            <a:picLocks noChangeAspect="1"/>
          </p:cNvPicPr>
          <p:nvPr/>
        </p:nvPicPr>
        <p:blipFill rotWithShape="1">
          <a:blip r:embed="rId3">
            <a:extLst>
              <a:ext uri="{28A0092B-C50C-407E-A947-70E740481C1C}">
                <a14:useLocalDpi xmlns:a14="http://schemas.microsoft.com/office/drawing/2010/main" val="0"/>
              </a:ext>
            </a:extLst>
          </a:blip>
          <a:srcRect l="1396" t="3813" r="974" b="44190"/>
          <a:stretch/>
        </p:blipFill>
        <p:spPr bwMode="auto">
          <a:xfrm>
            <a:off x="4712687" y="1926975"/>
            <a:ext cx="4341092" cy="3241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a:extLst>
              <a:ext uri="{FF2B5EF4-FFF2-40B4-BE49-F238E27FC236}">
                <a16:creationId xmlns:a16="http://schemas.microsoft.com/office/drawing/2014/main" id="{5AC797E8-275F-4EAA-B35D-11CB48352FD0}"/>
              </a:ext>
            </a:extLst>
          </p:cNvPr>
          <p:cNvPicPr>
            <a:picLocks noChangeAspect="1"/>
          </p:cNvPicPr>
          <p:nvPr/>
        </p:nvPicPr>
        <p:blipFill rotWithShape="1">
          <a:blip r:embed="rId2">
            <a:extLst>
              <a:ext uri="{28A0092B-C50C-407E-A947-70E740481C1C}">
                <a14:useLocalDpi xmlns:a14="http://schemas.microsoft.com/office/drawing/2010/main" val="0"/>
              </a:ext>
            </a:extLst>
          </a:blip>
          <a:srcRect l="55176" t="2188" r="7732" b="3807"/>
          <a:stretch/>
        </p:blipFill>
        <p:spPr bwMode="auto">
          <a:xfrm>
            <a:off x="2240475" y="1488884"/>
            <a:ext cx="2147182" cy="418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DA49993E-28AC-42FD-B451-733E7346F436}"/>
              </a:ext>
            </a:extLst>
          </p:cNvPr>
          <p:cNvSpPr txBox="1"/>
          <p:nvPr/>
        </p:nvSpPr>
        <p:spPr>
          <a:xfrm>
            <a:off x="1572265" y="2231503"/>
            <a:ext cx="668210" cy="461665"/>
          </a:xfrm>
          <a:prstGeom prst="rect">
            <a:avLst/>
          </a:prstGeom>
          <a:gradFill flip="none" rotWithShape="1">
            <a:gsLst>
              <a:gs pos="0">
                <a:srgbClr val="EDE4C4"/>
              </a:gs>
              <a:gs pos="100000">
                <a:srgbClr val="F6F2E4"/>
              </a:gs>
            </a:gsLst>
            <a:lin ang="0" scaled="1"/>
            <a:tileRect/>
          </a:gradFill>
        </p:spPr>
        <p:txBody>
          <a:bodyPr wrap="square" rtlCol="0">
            <a:spAutoFit/>
          </a:bodyPr>
          <a:lstStyle/>
          <a:p>
            <a:r>
              <a:rPr lang="en-GB" sz="2400" b="1" dirty="0">
                <a:solidFill>
                  <a:srgbClr val="C00000"/>
                </a:solidFill>
              </a:rPr>
              <a:t>TCR</a:t>
            </a:r>
          </a:p>
        </p:txBody>
      </p:sp>
      <p:sp>
        <p:nvSpPr>
          <p:cNvPr id="8" name="TextBox 7">
            <a:extLst>
              <a:ext uri="{FF2B5EF4-FFF2-40B4-BE49-F238E27FC236}">
                <a16:creationId xmlns:a16="http://schemas.microsoft.com/office/drawing/2014/main" id="{044992ED-D6B8-4608-B32E-FDC06800C41F}"/>
              </a:ext>
            </a:extLst>
          </p:cNvPr>
          <p:cNvSpPr txBox="1"/>
          <p:nvPr/>
        </p:nvSpPr>
        <p:spPr>
          <a:xfrm>
            <a:off x="1299769" y="3317039"/>
            <a:ext cx="1172500" cy="461665"/>
          </a:xfrm>
          <a:prstGeom prst="rect">
            <a:avLst/>
          </a:prstGeom>
          <a:gradFill flip="none" rotWithShape="1">
            <a:gsLst>
              <a:gs pos="0">
                <a:srgbClr val="EBE3C0"/>
              </a:gs>
              <a:gs pos="52200">
                <a:srgbClr val="F0EAD0"/>
              </a:gs>
              <a:gs pos="100000">
                <a:srgbClr val="FFFFFF"/>
              </a:gs>
            </a:gsLst>
            <a:lin ang="0" scaled="1"/>
            <a:tileRect/>
          </a:gradFill>
        </p:spPr>
        <p:txBody>
          <a:bodyPr wrap="none" rtlCol="0">
            <a:spAutoFit/>
          </a:bodyPr>
          <a:lstStyle/>
          <a:p>
            <a:r>
              <a:rPr lang="en-GB" sz="2400" b="1" dirty="0">
                <a:solidFill>
                  <a:srgbClr val="00B050"/>
                </a:solidFill>
              </a:rPr>
              <a:t>peptide</a:t>
            </a:r>
          </a:p>
        </p:txBody>
      </p:sp>
      <p:sp>
        <p:nvSpPr>
          <p:cNvPr id="9" name="TextBox 8">
            <a:extLst>
              <a:ext uri="{FF2B5EF4-FFF2-40B4-BE49-F238E27FC236}">
                <a16:creationId xmlns:a16="http://schemas.microsoft.com/office/drawing/2014/main" id="{85747A71-C636-42A0-8010-772558795C6A}"/>
              </a:ext>
            </a:extLst>
          </p:cNvPr>
          <p:cNvSpPr txBox="1"/>
          <p:nvPr/>
        </p:nvSpPr>
        <p:spPr>
          <a:xfrm>
            <a:off x="1341831" y="4107756"/>
            <a:ext cx="1130438" cy="830997"/>
          </a:xfrm>
          <a:prstGeom prst="rect">
            <a:avLst/>
          </a:prstGeom>
          <a:gradFill>
            <a:gsLst>
              <a:gs pos="0">
                <a:srgbClr val="EBE3C0"/>
              </a:gs>
              <a:gs pos="52200">
                <a:srgbClr val="F0EBCF"/>
              </a:gs>
              <a:gs pos="100000">
                <a:srgbClr val="FFFFFF"/>
              </a:gs>
            </a:gsLst>
            <a:lin ang="0" scaled="1"/>
          </a:gradFill>
        </p:spPr>
        <p:txBody>
          <a:bodyPr wrap="none" rtlCol="0">
            <a:spAutoFit/>
          </a:bodyPr>
          <a:lstStyle/>
          <a:p>
            <a:pPr algn="ctr"/>
            <a:r>
              <a:rPr lang="en-GB" sz="2400" b="1" dirty="0">
                <a:solidFill>
                  <a:srgbClr val="0070C0"/>
                </a:solidFill>
              </a:rPr>
              <a:t>MHC</a:t>
            </a:r>
          </a:p>
          <a:p>
            <a:pPr algn="ctr"/>
            <a:r>
              <a:rPr lang="en-GB" sz="2400" b="1" dirty="0">
                <a:solidFill>
                  <a:srgbClr val="0070C0"/>
                </a:solidFill>
              </a:rPr>
              <a:t>(class I)</a:t>
            </a:r>
          </a:p>
        </p:txBody>
      </p:sp>
    </p:spTree>
    <p:extLst>
      <p:ext uri="{BB962C8B-B14F-4D97-AF65-F5344CB8AC3E}">
        <p14:creationId xmlns:p14="http://schemas.microsoft.com/office/powerpoint/2010/main" val="2089060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FDD-A521-4536-89B3-D05074366104}"/>
              </a:ext>
            </a:extLst>
          </p:cNvPr>
          <p:cNvSpPr>
            <a:spLocks noGrp="1"/>
          </p:cNvSpPr>
          <p:nvPr>
            <p:ph type="title"/>
          </p:nvPr>
        </p:nvSpPr>
        <p:spPr/>
        <p:txBody>
          <a:bodyPr>
            <a:normAutofit fontScale="90000"/>
          </a:bodyPr>
          <a:lstStyle/>
          <a:p>
            <a:r>
              <a:rPr lang="en-GB" dirty="0"/>
              <a:t>Structure of the TCR and associated membrane molecules</a:t>
            </a:r>
          </a:p>
        </p:txBody>
      </p:sp>
      <p:sp>
        <p:nvSpPr>
          <p:cNvPr id="3" name="Content Placeholder 2">
            <a:extLst>
              <a:ext uri="{FF2B5EF4-FFF2-40B4-BE49-F238E27FC236}">
                <a16:creationId xmlns:a16="http://schemas.microsoft.com/office/drawing/2014/main" id="{D3AA32A0-35BE-48C5-8FFC-587EC8E247AF}"/>
              </a:ext>
            </a:extLst>
          </p:cNvPr>
          <p:cNvSpPr>
            <a:spLocks noGrp="1"/>
          </p:cNvSpPr>
          <p:nvPr>
            <p:ph sz="half" idx="1"/>
          </p:nvPr>
        </p:nvSpPr>
        <p:spPr>
          <a:xfrm>
            <a:off x="404041" y="2179570"/>
            <a:ext cx="4514850" cy="4351338"/>
          </a:xfrm>
        </p:spPr>
        <p:txBody>
          <a:bodyPr>
            <a:normAutofit/>
          </a:bodyPr>
          <a:lstStyle/>
          <a:p>
            <a:pPr marL="0" indent="0">
              <a:buNone/>
            </a:pPr>
            <a:r>
              <a:rPr lang="en-GB" sz="2000" b="1" dirty="0"/>
              <a:t>CD3 Complex Structure:</a:t>
            </a:r>
          </a:p>
          <a:p>
            <a:pPr marL="0" indent="0">
              <a:buNone/>
            </a:pPr>
            <a:r>
              <a:rPr lang="en-GB" sz="2000" dirty="0"/>
              <a:t>Group of four invariant proteins (2 CD3</a:t>
            </a:r>
            <a:r>
              <a:rPr lang="el-GR" sz="2000" dirty="0"/>
              <a:t>ε</a:t>
            </a:r>
            <a:r>
              <a:rPr lang="fr-CH" sz="2000" dirty="0"/>
              <a:t> </a:t>
            </a:r>
            <a:r>
              <a:rPr lang="fr-CH" sz="2000" dirty="0" err="1"/>
              <a:t>chains</a:t>
            </a:r>
            <a:r>
              <a:rPr lang="fr-CH" sz="2000" dirty="0"/>
              <a:t>, one CD3</a:t>
            </a:r>
            <a:r>
              <a:rPr lang="el-GR" sz="2000" dirty="0"/>
              <a:t>δ </a:t>
            </a:r>
            <a:r>
              <a:rPr lang="fr-CH" sz="2000" dirty="0"/>
              <a:t>and one CD3</a:t>
            </a:r>
            <a:r>
              <a:rPr lang="el-GR" sz="2000" dirty="0"/>
              <a:t>γ</a:t>
            </a:r>
            <a:r>
              <a:rPr lang="fr-CH" sz="2000" dirty="0"/>
              <a:t> </a:t>
            </a:r>
            <a:r>
              <a:rPr lang="fr-CH" sz="2000" dirty="0" err="1"/>
              <a:t>chain</a:t>
            </a:r>
            <a:r>
              <a:rPr lang="fr-CH" sz="2000" dirty="0"/>
              <a:t>)</a:t>
            </a:r>
            <a:r>
              <a:rPr lang="en-GB" sz="2000" dirty="0"/>
              <a:t> associated with TCR</a:t>
            </a:r>
          </a:p>
          <a:p>
            <a:pPr marL="0" indent="0">
              <a:buNone/>
            </a:pPr>
            <a:r>
              <a:rPr lang="en-GB" sz="2000" b="1" dirty="0"/>
              <a:t>Functions:</a:t>
            </a:r>
          </a:p>
          <a:p>
            <a:r>
              <a:rPr lang="en-GB" sz="2000" dirty="0"/>
              <a:t>synthesized co-ordinately with TCR, required to bring TCR to surface</a:t>
            </a:r>
          </a:p>
          <a:p>
            <a:r>
              <a:rPr lang="en-GB" sz="2000" dirty="0"/>
              <a:t>transduces activating signals to T cell when TCR recognizes MHC-peptide</a:t>
            </a:r>
          </a:p>
          <a:p>
            <a:endParaRPr lang="en-GB" sz="2000" dirty="0"/>
          </a:p>
        </p:txBody>
      </p:sp>
      <p:pic>
        <p:nvPicPr>
          <p:cNvPr id="5" name="Picture 2">
            <a:extLst>
              <a:ext uri="{FF2B5EF4-FFF2-40B4-BE49-F238E27FC236}">
                <a16:creationId xmlns:a16="http://schemas.microsoft.com/office/drawing/2014/main" id="{491A8E57-B190-4BBE-92C3-9BECF661CF8F}"/>
              </a:ext>
            </a:extLst>
          </p:cNvPr>
          <p:cNvPicPr>
            <a:picLocks noChangeAspect="1"/>
          </p:cNvPicPr>
          <p:nvPr/>
        </p:nvPicPr>
        <p:blipFill rotWithShape="1">
          <a:blip r:embed="rId2">
            <a:extLst>
              <a:ext uri="{28A0092B-C50C-407E-A947-70E740481C1C}">
                <a14:useLocalDpi xmlns:a14="http://schemas.microsoft.com/office/drawing/2010/main" val="0"/>
              </a:ext>
            </a:extLst>
          </a:blip>
          <a:srcRect l="21091" t="1544" r="12560" b="43589"/>
          <a:stretch/>
        </p:blipFill>
        <p:spPr bwMode="auto">
          <a:xfrm>
            <a:off x="4918891" y="1760345"/>
            <a:ext cx="3863703" cy="448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951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6464-E1C0-4933-A739-80D2DCF9FB2C}"/>
              </a:ext>
            </a:extLst>
          </p:cNvPr>
          <p:cNvSpPr>
            <a:spLocks noGrp="1"/>
          </p:cNvSpPr>
          <p:nvPr>
            <p:ph type="title"/>
          </p:nvPr>
        </p:nvSpPr>
        <p:spPr>
          <a:solidFill>
            <a:srgbClr val="C00000"/>
          </a:solidFill>
        </p:spPr>
        <p:txBody>
          <a:bodyPr/>
          <a:lstStyle/>
          <a:p>
            <a:r>
              <a:rPr lang="en-GB" dirty="0">
                <a:solidFill>
                  <a:schemeClr val="bg1"/>
                </a:solidFill>
              </a:rPr>
              <a:t>Summary | T cell receptors</a:t>
            </a:r>
          </a:p>
        </p:txBody>
      </p:sp>
      <p:sp>
        <p:nvSpPr>
          <p:cNvPr id="3" name="Content Placeholder 2">
            <a:extLst>
              <a:ext uri="{FF2B5EF4-FFF2-40B4-BE49-F238E27FC236}">
                <a16:creationId xmlns:a16="http://schemas.microsoft.com/office/drawing/2014/main" id="{7AFFCB55-687C-41FF-8F0B-7BA1E723C3FB}"/>
              </a:ext>
            </a:extLst>
          </p:cNvPr>
          <p:cNvSpPr>
            <a:spLocks noGrp="1"/>
          </p:cNvSpPr>
          <p:nvPr>
            <p:ph idx="1"/>
          </p:nvPr>
        </p:nvSpPr>
        <p:spPr>
          <a:xfrm>
            <a:off x="204597" y="1252254"/>
            <a:ext cx="8734806" cy="5365216"/>
          </a:xfrm>
        </p:spPr>
        <p:txBody>
          <a:bodyPr>
            <a:normAutofit/>
          </a:bodyPr>
          <a:lstStyle/>
          <a:p>
            <a:pPr>
              <a:lnSpc>
                <a:spcPct val="124000"/>
              </a:lnSpc>
              <a:spcBef>
                <a:spcPts val="1200"/>
              </a:spcBef>
            </a:pPr>
            <a:r>
              <a:rPr lang="en-GB" sz="2000" dirty="0"/>
              <a:t>The </a:t>
            </a:r>
            <a:r>
              <a:rPr lang="en-GB" sz="2000" b="1" dirty="0"/>
              <a:t>TCR for peptide antigen displayed by MHC molecules </a:t>
            </a:r>
            <a:r>
              <a:rPr lang="en-GB" sz="2000" dirty="0"/>
              <a:t>is a membrane-bound </a:t>
            </a:r>
            <a:r>
              <a:rPr lang="en-GB" sz="2000" b="1" dirty="0"/>
              <a:t>heterodimer composed of an α chain and a β chain</a:t>
            </a:r>
            <a:r>
              <a:rPr lang="en-GB" sz="2000" dirty="0"/>
              <a:t>, each chain containing </a:t>
            </a:r>
            <a:r>
              <a:rPr lang="en-GB" sz="2000" b="1" dirty="0"/>
              <a:t>one variable (V) region and one constant (C) region</a:t>
            </a:r>
            <a:r>
              <a:rPr lang="en-GB" sz="2000" dirty="0"/>
              <a:t> </a:t>
            </a:r>
          </a:p>
          <a:p>
            <a:pPr>
              <a:lnSpc>
                <a:spcPct val="124000"/>
              </a:lnSpc>
              <a:spcBef>
                <a:spcPts val="1200"/>
              </a:spcBef>
            </a:pPr>
            <a:r>
              <a:rPr lang="en-GB" sz="2000" b="1" dirty="0"/>
              <a:t>Both the α chain and the β chain </a:t>
            </a:r>
            <a:r>
              <a:rPr lang="en-GB" sz="2000" dirty="0"/>
              <a:t>of the TCR </a:t>
            </a:r>
            <a:r>
              <a:rPr lang="en-GB" sz="2000" b="1" dirty="0"/>
              <a:t>participate in specific recognition of MHC molecules and bound peptides </a:t>
            </a:r>
          </a:p>
          <a:p>
            <a:pPr>
              <a:lnSpc>
                <a:spcPct val="124000"/>
              </a:lnSpc>
              <a:spcBef>
                <a:spcPts val="1200"/>
              </a:spcBef>
            </a:pPr>
            <a:r>
              <a:rPr lang="en-GB" sz="2000" dirty="0"/>
              <a:t>The </a:t>
            </a:r>
            <a:r>
              <a:rPr lang="en-GB" sz="2000" b="1" dirty="0"/>
              <a:t>TCR recognizes antigen, but </a:t>
            </a:r>
            <a:r>
              <a:rPr lang="en-GB" sz="2000" dirty="0"/>
              <a:t>like membrane Ig on B cells, </a:t>
            </a:r>
            <a:r>
              <a:rPr lang="en-GB" sz="2000" b="1" dirty="0"/>
              <a:t>is</a:t>
            </a:r>
            <a:r>
              <a:rPr lang="en-GB" sz="2000" dirty="0"/>
              <a:t> </a:t>
            </a:r>
            <a:r>
              <a:rPr lang="en-GB" sz="2000" b="1" dirty="0"/>
              <a:t>incapable of transmitting signals </a:t>
            </a:r>
            <a:r>
              <a:rPr lang="en-GB" sz="2000" dirty="0"/>
              <a:t>to the T cell. Associated with the TCR is a complex of proteins, called the CD3 and ζ proteins, that make up the TCR complex. The CD3 and ζ chains transmit some of the signals that are initiated when the TCR recognizes antigen. In addition, T cell activation requires engagement of the coreceptor molecules, CD4 or CD8, which recognize nonpolymorphic portions of MHC molecules and also transmit activating signals.</a:t>
            </a:r>
          </a:p>
          <a:p>
            <a:pPr>
              <a:lnSpc>
                <a:spcPct val="124000"/>
              </a:lnSpc>
              <a:spcBef>
                <a:spcPts val="1200"/>
              </a:spcBef>
            </a:pPr>
            <a:endParaRPr lang="en-GB" sz="2000" dirty="0"/>
          </a:p>
        </p:txBody>
      </p:sp>
    </p:spTree>
    <p:extLst>
      <p:ext uri="{BB962C8B-B14F-4D97-AF65-F5344CB8AC3E}">
        <p14:creationId xmlns:p14="http://schemas.microsoft.com/office/powerpoint/2010/main" val="2101868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407D39-DE68-4A4E-8639-681DF0ABD930}"/>
              </a:ext>
            </a:extLst>
          </p:cNvPr>
          <p:cNvSpPr>
            <a:spLocks noGrp="1"/>
          </p:cNvSpPr>
          <p:nvPr>
            <p:ph type="title"/>
          </p:nvPr>
        </p:nvSpPr>
        <p:spPr>
          <a:xfrm>
            <a:off x="0" y="-14515"/>
            <a:ext cx="9144000" cy="812801"/>
          </a:xfrm>
        </p:spPr>
        <p:txBody>
          <a:bodyPr/>
          <a:lstStyle/>
          <a:p>
            <a:r>
              <a:rPr lang="en-GB"/>
              <a:t>Other lymphocytes: </a:t>
            </a:r>
            <a:r>
              <a:rPr lang="el-GR"/>
              <a:t>γδ </a:t>
            </a:r>
            <a:r>
              <a:rPr lang="en-GB"/>
              <a:t>T Cells and NK-T Cells</a:t>
            </a:r>
            <a:endParaRPr lang="en-GB" dirty="0"/>
          </a:p>
        </p:txBody>
      </p:sp>
      <p:sp>
        <p:nvSpPr>
          <p:cNvPr id="6" name="Text Placeholder 5">
            <a:extLst>
              <a:ext uri="{FF2B5EF4-FFF2-40B4-BE49-F238E27FC236}">
                <a16:creationId xmlns:a16="http://schemas.microsoft.com/office/drawing/2014/main" id="{BF1F5125-735C-4EAE-8A1D-8B36CDA85AD8}"/>
              </a:ext>
            </a:extLst>
          </p:cNvPr>
          <p:cNvSpPr>
            <a:spLocks noGrp="1"/>
          </p:cNvSpPr>
          <p:nvPr>
            <p:ph type="body" idx="1"/>
          </p:nvPr>
        </p:nvSpPr>
        <p:spPr>
          <a:xfrm>
            <a:off x="290286" y="798286"/>
            <a:ext cx="5409575" cy="823912"/>
          </a:xfrm>
        </p:spPr>
        <p:txBody>
          <a:bodyPr/>
          <a:lstStyle/>
          <a:p>
            <a:r>
              <a:rPr lang="el-GR" dirty="0"/>
              <a:t>γδ </a:t>
            </a:r>
            <a:r>
              <a:rPr lang="en-GB" dirty="0"/>
              <a:t>T Cells</a:t>
            </a:r>
          </a:p>
        </p:txBody>
      </p:sp>
      <p:sp>
        <p:nvSpPr>
          <p:cNvPr id="7" name="Content Placeholder 6">
            <a:extLst>
              <a:ext uri="{FF2B5EF4-FFF2-40B4-BE49-F238E27FC236}">
                <a16:creationId xmlns:a16="http://schemas.microsoft.com/office/drawing/2014/main" id="{ABA707C6-78F8-4FF2-BAD2-E729C205A986}"/>
              </a:ext>
            </a:extLst>
          </p:cNvPr>
          <p:cNvSpPr>
            <a:spLocks noGrp="1"/>
          </p:cNvSpPr>
          <p:nvPr>
            <p:ph sz="half" idx="2"/>
          </p:nvPr>
        </p:nvSpPr>
        <p:spPr>
          <a:xfrm>
            <a:off x="290287" y="1868941"/>
            <a:ext cx="5409575" cy="3684588"/>
          </a:xfrm>
        </p:spPr>
        <p:txBody>
          <a:bodyPr>
            <a:noAutofit/>
          </a:bodyPr>
          <a:lstStyle/>
          <a:p>
            <a:r>
              <a:rPr lang="en-GB" sz="2000" dirty="0"/>
              <a:t>5% to 10% of T cells </a:t>
            </a:r>
          </a:p>
          <a:p>
            <a:r>
              <a:rPr lang="en-GB" sz="2000" dirty="0"/>
              <a:t>express </a:t>
            </a:r>
            <a:r>
              <a:rPr lang="en-GB" sz="2000" b="1" dirty="0"/>
              <a:t>receptors composed of γ and δ chains</a:t>
            </a:r>
            <a:r>
              <a:rPr lang="en-GB" sz="2000" dirty="0"/>
              <a:t>, which are structurally similar to the αβ TCR but have very different specificities</a:t>
            </a:r>
          </a:p>
          <a:p>
            <a:r>
              <a:rPr lang="en-GB" sz="2000" dirty="0"/>
              <a:t>recognize a variety of protein and non-protein (</a:t>
            </a:r>
            <a:r>
              <a:rPr lang="en-GB" sz="2000" b="1" dirty="0"/>
              <a:t>glycolipid) antigens</a:t>
            </a:r>
            <a:r>
              <a:rPr lang="en-GB" sz="2000" dirty="0"/>
              <a:t>, usually </a:t>
            </a:r>
            <a:r>
              <a:rPr lang="en-GB" sz="2000" b="1" dirty="0"/>
              <a:t>not displayed by classical MHC molecules </a:t>
            </a:r>
          </a:p>
          <a:p>
            <a:r>
              <a:rPr lang="en-GB" sz="2000" dirty="0"/>
              <a:t>abundant in </a:t>
            </a:r>
            <a:r>
              <a:rPr lang="en-GB" sz="2000" b="1" dirty="0"/>
              <a:t>epithelia</a:t>
            </a:r>
          </a:p>
          <a:p>
            <a:r>
              <a:rPr lang="en-GB" sz="2000" dirty="0"/>
              <a:t>Quasi innate immune cells</a:t>
            </a:r>
          </a:p>
          <a:p>
            <a:pPr marL="0" indent="0">
              <a:buNone/>
            </a:pPr>
            <a:r>
              <a:rPr lang="en-GB" sz="2000" dirty="0"/>
              <a:t>These observations suggest that </a:t>
            </a:r>
            <a:r>
              <a:rPr lang="en-GB" sz="2000" dirty="0" err="1"/>
              <a:t>γδ</a:t>
            </a:r>
            <a:r>
              <a:rPr lang="en-GB" sz="2000" dirty="0"/>
              <a:t> T cells recognize microbes that are commonly encountered at epithelial surfaces, but neither the specificity nor the function of these T cells is well established. </a:t>
            </a:r>
          </a:p>
        </p:txBody>
      </p:sp>
      <p:sp>
        <p:nvSpPr>
          <p:cNvPr id="8" name="Text Placeholder 7">
            <a:extLst>
              <a:ext uri="{FF2B5EF4-FFF2-40B4-BE49-F238E27FC236}">
                <a16:creationId xmlns:a16="http://schemas.microsoft.com/office/drawing/2014/main" id="{1503EA2A-3A8D-40FA-BBD1-C363204A1804}"/>
              </a:ext>
            </a:extLst>
          </p:cNvPr>
          <p:cNvSpPr>
            <a:spLocks noGrp="1"/>
          </p:cNvSpPr>
          <p:nvPr>
            <p:ph type="body" sz="quarter" idx="3"/>
          </p:nvPr>
        </p:nvSpPr>
        <p:spPr>
          <a:xfrm>
            <a:off x="5699861" y="798286"/>
            <a:ext cx="3121479" cy="823912"/>
          </a:xfrm>
        </p:spPr>
        <p:txBody>
          <a:bodyPr/>
          <a:lstStyle/>
          <a:p>
            <a:r>
              <a:rPr lang="en-GB"/>
              <a:t>NK-T Cells</a:t>
            </a:r>
            <a:endParaRPr lang="en-GB" dirty="0"/>
          </a:p>
        </p:txBody>
      </p:sp>
      <p:sp>
        <p:nvSpPr>
          <p:cNvPr id="9" name="Content Placeholder 8">
            <a:extLst>
              <a:ext uri="{FF2B5EF4-FFF2-40B4-BE49-F238E27FC236}">
                <a16:creationId xmlns:a16="http://schemas.microsoft.com/office/drawing/2014/main" id="{9F5A5AFD-89B0-4FCC-8DE5-CB719EF76050}"/>
              </a:ext>
            </a:extLst>
          </p:cNvPr>
          <p:cNvSpPr>
            <a:spLocks noGrp="1"/>
          </p:cNvSpPr>
          <p:nvPr>
            <p:ph sz="quarter" idx="4"/>
          </p:nvPr>
        </p:nvSpPr>
        <p:spPr>
          <a:xfrm>
            <a:off x="5699862" y="1868941"/>
            <a:ext cx="3121479" cy="3684588"/>
          </a:xfrm>
        </p:spPr>
        <p:txBody>
          <a:bodyPr>
            <a:normAutofit/>
          </a:bodyPr>
          <a:lstStyle/>
          <a:p>
            <a:r>
              <a:rPr lang="en-GB" sz="2000" dirty="0"/>
              <a:t>&lt;5% of T cells</a:t>
            </a:r>
          </a:p>
          <a:p>
            <a:r>
              <a:rPr lang="en-GB" sz="2000" dirty="0"/>
              <a:t>express </a:t>
            </a:r>
            <a:r>
              <a:rPr lang="en-GB" sz="2000" b="1" dirty="0"/>
              <a:t>markers of natural killer (NK) cells</a:t>
            </a:r>
          </a:p>
          <a:p>
            <a:r>
              <a:rPr lang="en-GB" sz="2000" dirty="0"/>
              <a:t>express </a:t>
            </a:r>
            <a:r>
              <a:rPr lang="en-GB" sz="2000" b="1" dirty="0"/>
              <a:t>αβ TCRs</a:t>
            </a:r>
            <a:r>
              <a:rPr lang="en-GB" sz="2000" dirty="0"/>
              <a:t>, but </a:t>
            </a:r>
            <a:r>
              <a:rPr lang="en-GB" sz="2000" b="1" dirty="0"/>
              <a:t>recognize lipid antigens displayed by non-polymorphic class I MHC-like molecules. </a:t>
            </a:r>
          </a:p>
          <a:p>
            <a:r>
              <a:rPr lang="en-GB" sz="2000" dirty="0"/>
              <a:t>functions of NK-T cells are not well understood</a:t>
            </a:r>
          </a:p>
          <a:p>
            <a:endParaRPr lang="en-GB" sz="2000" dirty="0"/>
          </a:p>
        </p:txBody>
      </p:sp>
    </p:spTree>
    <p:extLst>
      <p:ext uri="{BB962C8B-B14F-4D97-AF65-F5344CB8AC3E}">
        <p14:creationId xmlns:p14="http://schemas.microsoft.com/office/powerpoint/2010/main" val="3578315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AE50-8D2D-4980-B73E-68E9AF49C203}"/>
              </a:ext>
            </a:extLst>
          </p:cNvPr>
          <p:cNvSpPr>
            <a:spLocks noGrp="1"/>
          </p:cNvSpPr>
          <p:nvPr>
            <p:ph type="title"/>
          </p:nvPr>
        </p:nvSpPr>
        <p:spPr>
          <a:xfrm>
            <a:off x="0" y="1"/>
            <a:ext cx="9144000" cy="891910"/>
          </a:xfrm>
          <a:solidFill>
            <a:srgbClr val="0070C0"/>
          </a:solidFill>
        </p:spPr>
        <p:txBody>
          <a:bodyPr>
            <a:normAutofit fontScale="90000"/>
          </a:bodyPr>
          <a:lstStyle/>
          <a:p>
            <a:r>
              <a:rPr lang="en-GB" dirty="0">
                <a:solidFill>
                  <a:schemeClr val="bg1"/>
                </a:solidFill>
              </a:rPr>
              <a:t>Conclusions | Similarities and differences between </a:t>
            </a:r>
            <a:br>
              <a:rPr lang="en-GB" dirty="0">
                <a:solidFill>
                  <a:schemeClr val="bg1"/>
                </a:solidFill>
              </a:rPr>
            </a:br>
            <a:r>
              <a:rPr lang="en-GB" dirty="0">
                <a:solidFill>
                  <a:schemeClr val="bg1"/>
                </a:solidFill>
              </a:rPr>
              <a:t>B and T cell receptors</a:t>
            </a:r>
          </a:p>
        </p:txBody>
      </p:sp>
      <p:sp>
        <p:nvSpPr>
          <p:cNvPr id="3" name="Content Placeholder 2">
            <a:extLst>
              <a:ext uri="{FF2B5EF4-FFF2-40B4-BE49-F238E27FC236}">
                <a16:creationId xmlns:a16="http://schemas.microsoft.com/office/drawing/2014/main" id="{56B20F1A-05A6-4E91-9F52-37AED830605C}"/>
              </a:ext>
            </a:extLst>
          </p:cNvPr>
          <p:cNvSpPr>
            <a:spLocks noGrp="1"/>
          </p:cNvSpPr>
          <p:nvPr>
            <p:ph idx="1"/>
          </p:nvPr>
        </p:nvSpPr>
        <p:spPr>
          <a:xfrm>
            <a:off x="233629" y="1269670"/>
            <a:ext cx="6414387" cy="5365216"/>
          </a:xfrm>
        </p:spPr>
        <p:txBody>
          <a:bodyPr>
            <a:normAutofit/>
          </a:bodyPr>
          <a:lstStyle/>
          <a:p>
            <a:r>
              <a:rPr lang="en-GB" sz="2000" dirty="0"/>
              <a:t>Antibodies (</a:t>
            </a:r>
            <a:r>
              <a:rPr lang="en-GB" sz="2000" b="1" dirty="0"/>
              <a:t>BCR</a:t>
            </a:r>
            <a:r>
              <a:rPr lang="en-GB" sz="2000" dirty="0"/>
              <a:t>s) are formed of </a:t>
            </a:r>
            <a:r>
              <a:rPr lang="en-GB" sz="2000" b="1" dirty="0"/>
              <a:t>two H and two L chains</a:t>
            </a:r>
            <a:r>
              <a:rPr lang="en-GB" sz="2000" dirty="0"/>
              <a:t>. They can be expressed as </a:t>
            </a:r>
            <a:r>
              <a:rPr lang="en-GB" sz="2000" b="1" dirty="0"/>
              <a:t>membrane receptors or secreted </a:t>
            </a:r>
            <a:r>
              <a:rPr lang="en-GB" sz="2000" dirty="0"/>
              <a:t>proteins. </a:t>
            </a:r>
            <a:r>
              <a:rPr lang="en-GB" sz="2000" b="1" dirty="0"/>
              <a:t>TCR</a:t>
            </a:r>
            <a:r>
              <a:rPr lang="en-GB" sz="2000" dirty="0"/>
              <a:t>s are formed of </a:t>
            </a:r>
            <a:r>
              <a:rPr lang="el-GR" sz="2000" b="1" dirty="0"/>
              <a:t>α</a:t>
            </a:r>
            <a:r>
              <a:rPr lang="en-GB" sz="2000" b="1" dirty="0"/>
              <a:t> and ß chains</a:t>
            </a:r>
            <a:r>
              <a:rPr lang="en-GB" sz="2000" dirty="0"/>
              <a:t>. They only function as </a:t>
            </a:r>
            <a:r>
              <a:rPr lang="en-GB" sz="2000" b="1" dirty="0"/>
              <a:t>membrane receptors</a:t>
            </a:r>
            <a:r>
              <a:rPr lang="en-GB" sz="2000" dirty="0"/>
              <a:t>.</a:t>
            </a:r>
          </a:p>
          <a:p>
            <a:r>
              <a:rPr lang="en-GB" sz="2000" dirty="0"/>
              <a:t>TCR and BCR both contain </a:t>
            </a:r>
            <a:r>
              <a:rPr lang="en-GB" sz="2000" b="1" dirty="0"/>
              <a:t>constant and variable regions</a:t>
            </a:r>
            <a:r>
              <a:rPr lang="en-GB" sz="2000" dirty="0"/>
              <a:t>. Variable regions of both chains form the antigen binding site. </a:t>
            </a:r>
          </a:p>
          <a:p>
            <a:r>
              <a:rPr lang="en-GB" sz="2000" b="1" dirty="0"/>
              <a:t>Antibodies </a:t>
            </a:r>
            <a:r>
              <a:rPr lang="en-GB" sz="2000" dirty="0"/>
              <a:t>can recognize </a:t>
            </a:r>
            <a:r>
              <a:rPr lang="en-GB" sz="2000" b="1" dirty="0"/>
              <a:t>native antigens </a:t>
            </a:r>
            <a:r>
              <a:rPr lang="en-GB" sz="2000" dirty="0"/>
              <a:t>(linear or conformational) while </a:t>
            </a:r>
            <a:r>
              <a:rPr lang="en-GB" sz="2000" b="1" dirty="0"/>
              <a:t>TCRs</a:t>
            </a:r>
            <a:r>
              <a:rPr lang="en-GB" sz="2000" dirty="0"/>
              <a:t> recognize only </a:t>
            </a:r>
            <a:r>
              <a:rPr lang="en-GB" sz="2000" b="1" dirty="0"/>
              <a:t>small peptides </a:t>
            </a:r>
            <a:r>
              <a:rPr lang="en-GB" sz="2000" dirty="0"/>
              <a:t>(linear</a:t>
            </a:r>
            <a:r>
              <a:rPr lang="en-GB" sz="2000" b="1" dirty="0"/>
              <a:t>) displayed by MHC</a:t>
            </a:r>
          </a:p>
          <a:p>
            <a:r>
              <a:rPr lang="en-GB" sz="2000" dirty="0"/>
              <a:t>When immunoglobulin or TCR molecules recognize antigens, signals are delivered to the lymphocytes by proteins associated with the antigen receptors. </a:t>
            </a:r>
          </a:p>
          <a:p>
            <a:r>
              <a:rPr lang="en-GB" sz="2000" dirty="0" err="1"/>
              <a:t>Signaling</a:t>
            </a:r>
            <a:r>
              <a:rPr lang="en-GB" sz="2000" dirty="0"/>
              <a:t> requires the cross-linking of two or more receptors by binding to adjacent antigen molecules. </a:t>
            </a:r>
          </a:p>
          <a:p>
            <a:endParaRPr lang="en-GB" sz="2000" dirty="0"/>
          </a:p>
        </p:txBody>
      </p:sp>
      <p:pic>
        <p:nvPicPr>
          <p:cNvPr id="4" name="Image 4" descr="mooc_3_Ddia_25c.jpg">
            <a:extLst>
              <a:ext uri="{FF2B5EF4-FFF2-40B4-BE49-F238E27FC236}">
                <a16:creationId xmlns:a16="http://schemas.microsoft.com/office/drawing/2014/main" id="{5C6FD495-2BB3-4B72-B2C9-7FCEF1E2D1BD}"/>
              </a:ext>
            </a:extLst>
          </p:cNvPr>
          <p:cNvPicPr>
            <a:picLocks noChangeAspect="1"/>
          </p:cNvPicPr>
          <p:nvPr/>
        </p:nvPicPr>
        <p:blipFill rotWithShape="1">
          <a:blip r:embed="rId2">
            <a:extLst>
              <a:ext uri="{28A0092B-C50C-407E-A947-70E740481C1C}">
                <a14:useLocalDpi xmlns:a14="http://schemas.microsoft.com/office/drawing/2010/main" val="0"/>
              </a:ext>
            </a:extLst>
          </a:blip>
          <a:srcRect l="22687" t="7558" r="21863" b="12693"/>
          <a:stretch/>
        </p:blipFill>
        <p:spPr>
          <a:xfrm>
            <a:off x="7721837" y="1207332"/>
            <a:ext cx="1262743" cy="1320800"/>
          </a:xfrm>
          <a:prstGeom prst="rect">
            <a:avLst/>
          </a:prstGeom>
        </p:spPr>
      </p:pic>
      <p:pic>
        <p:nvPicPr>
          <p:cNvPr id="5" name="Image 2" descr="mooc_3_Ddia_25a.jpg">
            <a:extLst>
              <a:ext uri="{FF2B5EF4-FFF2-40B4-BE49-F238E27FC236}">
                <a16:creationId xmlns:a16="http://schemas.microsoft.com/office/drawing/2014/main" id="{D8D04247-DEA8-432D-BD7D-6B809F4D7371}"/>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409" r="11440" b="4781"/>
          <a:stretch/>
        </p:blipFill>
        <p:spPr>
          <a:xfrm>
            <a:off x="6676808" y="1244842"/>
            <a:ext cx="1045029" cy="1843314"/>
          </a:xfrm>
          <a:prstGeom prst="rect">
            <a:avLst/>
          </a:prstGeom>
          <a:ln>
            <a:noFill/>
          </a:ln>
        </p:spPr>
      </p:pic>
      <p:pic>
        <p:nvPicPr>
          <p:cNvPr id="6" name="Image 3" descr="mooc_3_Ddia_25b.jpg">
            <a:extLst>
              <a:ext uri="{FF2B5EF4-FFF2-40B4-BE49-F238E27FC236}">
                <a16:creationId xmlns:a16="http://schemas.microsoft.com/office/drawing/2014/main" id="{EE5BAF45-D502-4C65-85F8-A4AF5D5AAB71}"/>
              </a:ext>
            </a:extLst>
          </p:cNvPr>
          <p:cNvPicPr>
            <a:picLocks noChangeAspect="1"/>
          </p:cNvPicPr>
          <p:nvPr/>
        </p:nvPicPr>
        <p:blipFill rotWithShape="1">
          <a:blip r:embed="rId4">
            <a:extLst>
              <a:ext uri="{28A0092B-C50C-407E-A947-70E740481C1C}">
                <a14:useLocalDpi xmlns:a14="http://schemas.microsoft.com/office/drawing/2010/main" val="0"/>
              </a:ext>
            </a:extLst>
          </a:blip>
          <a:srcRect l="30769" r="19627" b="12074"/>
          <a:stretch/>
        </p:blipFill>
        <p:spPr>
          <a:xfrm>
            <a:off x="6676808" y="3889940"/>
            <a:ext cx="928677" cy="2394393"/>
          </a:xfrm>
          <a:prstGeom prst="rect">
            <a:avLst/>
          </a:prstGeom>
          <a:ln>
            <a:noFill/>
          </a:ln>
        </p:spPr>
      </p:pic>
      <p:sp>
        <p:nvSpPr>
          <p:cNvPr id="7" name="TextBox 6">
            <a:extLst>
              <a:ext uri="{FF2B5EF4-FFF2-40B4-BE49-F238E27FC236}">
                <a16:creationId xmlns:a16="http://schemas.microsoft.com/office/drawing/2014/main" id="{86FAAF5B-7727-4F42-92B3-05D207F58DCE}"/>
              </a:ext>
            </a:extLst>
          </p:cNvPr>
          <p:cNvSpPr txBox="1"/>
          <p:nvPr/>
        </p:nvSpPr>
        <p:spPr>
          <a:xfrm>
            <a:off x="6648016" y="3088156"/>
            <a:ext cx="2853666" cy="338554"/>
          </a:xfrm>
          <a:prstGeom prst="rect">
            <a:avLst/>
          </a:prstGeom>
          <a:noFill/>
        </p:spPr>
        <p:txBody>
          <a:bodyPr wrap="none" rtlCol="0">
            <a:spAutoFit/>
          </a:bodyPr>
          <a:lstStyle/>
          <a:p>
            <a:r>
              <a:rPr lang="en-US" sz="1600" b="0" dirty="0"/>
              <a:t>BCR and secreted antibodies</a:t>
            </a:r>
          </a:p>
        </p:txBody>
      </p:sp>
      <p:sp>
        <p:nvSpPr>
          <p:cNvPr id="8" name="TextBox 7">
            <a:extLst>
              <a:ext uri="{FF2B5EF4-FFF2-40B4-BE49-F238E27FC236}">
                <a16:creationId xmlns:a16="http://schemas.microsoft.com/office/drawing/2014/main" id="{7738428A-7661-4309-A0CF-0702C9E07FE7}"/>
              </a:ext>
            </a:extLst>
          </p:cNvPr>
          <p:cNvSpPr txBox="1"/>
          <p:nvPr/>
        </p:nvSpPr>
        <p:spPr>
          <a:xfrm>
            <a:off x="6676808" y="6296332"/>
            <a:ext cx="606356" cy="338554"/>
          </a:xfrm>
          <a:prstGeom prst="rect">
            <a:avLst/>
          </a:prstGeom>
          <a:noFill/>
        </p:spPr>
        <p:txBody>
          <a:bodyPr wrap="none" rtlCol="0">
            <a:spAutoFit/>
          </a:bodyPr>
          <a:lstStyle/>
          <a:p>
            <a:r>
              <a:rPr lang="en-US" sz="1600" b="0" dirty="0"/>
              <a:t>TCR</a:t>
            </a:r>
          </a:p>
        </p:txBody>
      </p:sp>
    </p:spTree>
    <p:extLst>
      <p:ext uri="{BB962C8B-B14F-4D97-AF65-F5344CB8AC3E}">
        <p14:creationId xmlns:p14="http://schemas.microsoft.com/office/powerpoint/2010/main" val="197727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Evolutionary origin of the adapative immune system</a:t>
            </a:r>
          </a:p>
        </p:txBody>
      </p:sp>
      <p:grpSp>
        <p:nvGrpSpPr>
          <p:cNvPr id="42" name="Groupe 41">
            <a:extLst>
              <a:ext uri="{FF2B5EF4-FFF2-40B4-BE49-F238E27FC236}">
                <a16:creationId xmlns:a16="http://schemas.microsoft.com/office/drawing/2014/main" id="{17DCB1BE-C3C5-2B4C-A001-7307DAD490C8}"/>
              </a:ext>
            </a:extLst>
          </p:cNvPr>
          <p:cNvGrpSpPr/>
          <p:nvPr/>
        </p:nvGrpSpPr>
        <p:grpSpPr>
          <a:xfrm>
            <a:off x="80386" y="1004834"/>
            <a:ext cx="9063613" cy="5470364"/>
            <a:chOff x="-182880" y="830547"/>
            <a:chExt cx="10127101" cy="5972141"/>
          </a:xfrm>
        </p:grpSpPr>
        <p:sp>
          <p:nvSpPr>
            <p:cNvPr id="43" name="ZoneTexte 40">
              <a:extLst>
                <a:ext uri="{FF2B5EF4-FFF2-40B4-BE49-F238E27FC236}">
                  <a16:creationId xmlns:a16="http://schemas.microsoft.com/office/drawing/2014/main" id="{12D8D9BD-B025-EC4B-BE95-4EEAEC1B3055}"/>
                </a:ext>
              </a:extLst>
            </p:cNvPr>
            <p:cNvSpPr txBox="1">
              <a:spLocks noChangeArrowheads="1"/>
            </p:cNvSpPr>
            <p:nvPr/>
          </p:nvSpPr>
          <p:spPr bwMode="auto">
            <a:xfrm>
              <a:off x="706119" y="2381250"/>
              <a:ext cx="1892300" cy="403209"/>
            </a:xfrm>
            <a:prstGeom prst="rect">
              <a:avLst/>
            </a:prstGeom>
            <a:noFill/>
            <a:ln w="9525">
              <a:noFill/>
              <a:miter lim="800000"/>
              <a:headEnd/>
              <a:tailEnd/>
            </a:ln>
          </p:spPr>
          <p:txBody>
            <a:bodyPr>
              <a:spAutoFit/>
            </a:bodyPr>
            <a:lstStyle/>
            <a:p>
              <a:pPr algn="ctr" fontAlgn="auto">
                <a:spcBef>
                  <a:spcPts val="0"/>
                </a:spcBef>
                <a:spcAft>
                  <a:spcPts val="0"/>
                </a:spcAft>
                <a:defRPr/>
              </a:pPr>
              <a:r>
                <a:rPr kumimoji="0" lang="en-US" sz="1800" b="1" kern="0">
                  <a:solidFill>
                    <a:sysClr val="windowText" lastClr="000000"/>
                  </a:solidFill>
                  <a:latin typeface="Cambria" pitchFamily="-108" charset="0"/>
                  <a:ea typeface="+mn-ea"/>
                  <a:cs typeface="+mn-cs"/>
                </a:rPr>
                <a:t>Echinoderms</a:t>
              </a:r>
            </a:p>
          </p:txBody>
        </p:sp>
        <p:sp>
          <p:nvSpPr>
            <p:cNvPr id="45" name="ZoneTexte 94">
              <a:extLst>
                <a:ext uri="{FF2B5EF4-FFF2-40B4-BE49-F238E27FC236}">
                  <a16:creationId xmlns:a16="http://schemas.microsoft.com/office/drawing/2014/main" id="{18EB36F0-825F-EF41-AC71-1016BBB8122A}"/>
                </a:ext>
              </a:extLst>
            </p:cNvPr>
            <p:cNvSpPr txBox="1">
              <a:spLocks noChangeArrowheads="1"/>
            </p:cNvSpPr>
            <p:nvPr/>
          </p:nvSpPr>
          <p:spPr bwMode="auto">
            <a:xfrm>
              <a:off x="3058796" y="4046538"/>
              <a:ext cx="1717515" cy="40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en-US" sz="1800" b="1">
                  <a:solidFill>
                    <a:srgbClr val="000000"/>
                  </a:solidFill>
                  <a:latin typeface="Cambria" charset="0"/>
                </a:rPr>
                <a:t>Urochordate</a:t>
              </a:r>
            </a:p>
          </p:txBody>
        </p:sp>
        <p:cxnSp>
          <p:nvCxnSpPr>
            <p:cNvPr id="47" name="Connecteur droit 67">
              <a:extLst>
                <a:ext uri="{FF2B5EF4-FFF2-40B4-BE49-F238E27FC236}">
                  <a16:creationId xmlns:a16="http://schemas.microsoft.com/office/drawing/2014/main" id="{361AE2DD-8273-084E-B55A-EDBDCEC5C6D0}"/>
                </a:ext>
              </a:extLst>
            </p:cNvPr>
            <p:cNvCxnSpPr>
              <a:cxnSpLocks noChangeShapeType="1"/>
            </p:cNvCxnSpPr>
            <p:nvPr/>
          </p:nvCxnSpPr>
          <p:spPr bwMode="auto">
            <a:xfrm rot="10800000">
              <a:off x="1868170" y="4160838"/>
              <a:ext cx="434975" cy="0"/>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cxnSp>
        <p:cxnSp>
          <p:nvCxnSpPr>
            <p:cNvPr id="48" name="Connecteur droit 71">
              <a:extLst>
                <a:ext uri="{FF2B5EF4-FFF2-40B4-BE49-F238E27FC236}">
                  <a16:creationId xmlns:a16="http://schemas.microsoft.com/office/drawing/2014/main" id="{BB3EB2C5-9185-BD4B-9044-7FC2DF158271}"/>
                </a:ext>
              </a:extLst>
            </p:cNvPr>
            <p:cNvCxnSpPr>
              <a:cxnSpLocks noChangeShapeType="1"/>
            </p:cNvCxnSpPr>
            <p:nvPr/>
          </p:nvCxnSpPr>
          <p:spPr bwMode="auto">
            <a:xfrm rot="16200000" flipH="1">
              <a:off x="1622902" y="4158456"/>
              <a:ext cx="1358900" cy="4763"/>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cxnSp>
        <p:pic>
          <p:nvPicPr>
            <p:cNvPr id="49" name="Image 52" descr="ciona.jpg">
              <a:extLst>
                <a:ext uri="{FF2B5EF4-FFF2-40B4-BE49-F238E27FC236}">
                  <a16:creationId xmlns:a16="http://schemas.microsoft.com/office/drawing/2014/main" id="{AADA5A3E-E6E5-0044-82C0-DF67BFEEE1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7027" y="3559763"/>
              <a:ext cx="1004887"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Image 57" descr="oursin.jpg">
              <a:extLst>
                <a:ext uri="{FF2B5EF4-FFF2-40B4-BE49-F238E27FC236}">
                  <a16:creationId xmlns:a16="http://schemas.microsoft.com/office/drawing/2014/main" id="{36652637-2686-9545-9B3A-EA94629810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1745" y="2171700"/>
              <a:ext cx="1652588" cy="100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1F2AFC19-1FEF-474A-9E69-4FC47EAE6683}"/>
                </a:ext>
              </a:extLst>
            </p:cNvPr>
            <p:cNvSpPr/>
            <p:nvPr/>
          </p:nvSpPr>
          <p:spPr bwMode="auto">
            <a:xfrm>
              <a:off x="1836420" y="4113213"/>
              <a:ext cx="461963" cy="146050"/>
            </a:xfrm>
            <a:prstGeom prst="rect">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 lastClr="FFFFFF"/>
                </a:solidFill>
                <a:latin typeface="Cambria" pitchFamily="18" charset="0"/>
                <a:ea typeface="+mn-ea"/>
                <a:cs typeface="+mn-cs"/>
              </a:endParaRPr>
            </a:p>
          </p:txBody>
        </p:sp>
        <p:sp>
          <p:nvSpPr>
            <p:cNvPr id="52" name="Virage 79">
              <a:extLst>
                <a:ext uri="{FF2B5EF4-FFF2-40B4-BE49-F238E27FC236}">
                  <a16:creationId xmlns:a16="http://schemas.microsoft.com/office/drawing/2014/main" id="{129D20F2-755F-1541-BB05-6706FDA2C651}"/>
                </a:ext>
              </a:extLst>
            </p:cNvPr>
            <p:cNvSpPr/>
            <p:nvPr/>
          </p:nvSpPr>
          <p:spPr bwMode="auto">
            <a:xfrm>
              <a:off x="2223770" y="3235325"/>
              <a:ext cx="482600" cy="863600"/>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sp>
          <p:nvSpPr>
            <p:cNvPr id="53" name="Virage 80">
              <a:extLst>
                <a:ext uri="{FF2B5EF4-FFF2-40B4-BE49-F238E27FC236}">
                  <a16:creationId xmlns:a16="http://schemas.microsoft.com/office/drawing/2014/main" id="{953683C3-8AF4-BD41-A503-28C3E1003A6F}"/>
                </a:ext>
              </a:extLst>
            </p:cNvPr>
            <p:cNvSpPr/>
            <p:nvPr/>
          </p:nvSpPr>
          <p:spPr bwMode="auto">
            <a:xfrm flipV="1">
              <a:off x="2223770" y="4010025"/>
              <a:ext cx="519113" cy="995363"/>
            </a:xfrm>
            <a:prstGeom prst="bentArrow">
              <a:avLst>
                <a:gd name="adj1" fmla="val 32812"/>
                <a:gd name="adj2" fmla="val 25000"/>
                <a:gd name="adj3" fmla="val 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sp>
          <p:nvSpPr>
            <p:cNvPr id="54" name="Virage 82">
              <a:extLst>
                <a:ext uri="{FF2B5EF4-FFF2-40B4-BE49-F238E27FC236}">
                  <a16:creationId xmlns:a16="http://schemas.microsoft.com/office/drawing/2014/main" id="{9AFBBE04-4952-D544-AEC1-B8AD6386B8FC}"/>
                </a:ext>
              </a:extLst>
            </p:cNvPr>
            <p:cNvSpPr/>
            <p:nvPr/>
          </p:nvSpPr>
          <p:spPr bwMode="auto">
            <a:xfrm>
              <a:off x="2704783" y="4137025"/>
              <a:ext cx="481012" cy="739775"/>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pic>
          <p:nvPicPr>
            <p:cNvPr id="55" name="Image 64" descr="branchiostoma.jpg">
              <a:extLst>
                <a:ext uri="{FF2B5EF4-FFF2-40B4-BE49-F238E27FC236}">
                  <a16:creationId xmlns:a16="http://schemas.microsoft.com/office/drawing/2014/main" id="{BF61FD42-02D0-9A45-93E4-2C648D49DB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3021" y="2719104"/>
              <a:ext cx="171767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Rectangle 55">
              <a:extLst>
                <a:ext uri="{FF2B5EF4-FFF2-40B4-BE49-F238E27FC236}">
                  <a16:creationId xmlns:a16="http://schemas.microsoft.com/office/drawing/2014/main" id="{6E888F05-2E4F-264F-8959-B76B7362C3A6}"/>
                </a:ext>
              </a:extLst>
            </p:cNvPr>
            <p:cNvSpPr/>
            <p:nvPr/>
          </p:nvSpPr>
          <p:spPr bwMode="auto">
            <a:xfrm>
              <a:off x="4679427" y="3276600"/>
              <a:ext cx="1787525" cy="88900"/>
            </a:xfrm>
            <a:prstGeom prst="rect">
              <a:avLst/>
            </a:prstGeom>
            <a:solidFill>
              <a:srgbClr val="AFDD7D"/>
            </a:solidFill>
            <a:ln w="9525" cap="flat" cmpd="sng" algn="ctr">
              <a:solidFill>
                <a:srgbClr val="AFDD7D"/>
              </a:solidFill>
              <a:prstDash val="solid"/>
              <a:round/>
              <a:headEnd type="none" w="med" len="med"/>
              <a:tailEnd type="none" w="med" len="med"/>
            </a:ln>
            <a:effectLst/>
          </p:spPr>
          <p:txBody>
            <a:bodyPr/>
            <a:lstStyle/>
            <a:p>
              <a:pPr algn="ctr" fontAlgn="auto">
                <a:spcBef>
                  <a:spcPts val="0"/>
                </a:spcBef>
                <a:spcAft>
                  <a:spcPts val="0"/>
                </a:spcAft>
                <a:defRPr/>
              </a:pPr>
              <a:endParaRPr kumimoji="0" lang="en-US" sz="1800" kern="0">
                <a:solidFill>
                  <a:sysClr val="windowText" lastClr="000000"/>
                </a:solidFill>
                <a:effectLst>
                  <a:outerShdw blurRad="38100" dist="38100" dir="2700000" algn="tl">
                    <a:srgbClr val="000000">
                      <a:alpha val="43137"/>
                    </a:srgbClr>
                  </a:outerShdw>
                </a:effectLst>
                <a:latin typeface="Cambria" pitchFamily="18" charset="0"/>
                <a:ea typeface="+mn-ea"/>
                <a:cs typeface="+mn-cs"/>
              </a:endParaRPr>
            </a:p>
          </p:txBody>
        </p:sp>
        <p:sp>
          <p:nvSpPr>
            <p:cNvPr id="57" name="Rectangle 56">
              <a:extLst>
                <a:ext uri="{FF2B5EF4-FFF2-40B4-BE49-F238E27FC236}">
                  <a16:creationId xmlns:a16="http://schemas.microsoft.com/office/drawing/2014/main" id="{7636F50D-D13D-5E42-AC3D-2D94FFE30052}"/>
                </a:ext>
              </a:extLst>
            </p:cNvPr>
            <p:cNvSpPr/>
            <p:nvPr/>
          </p:nvSpPr>
          <p:spPr bwMode="auto">
            <a:xfrm>
              <a:off x="-182880" y="3367088"/>
              <a:ext cx="461963" cy="147637"/>
            </a:xfrm>
            <a:prstGeom prst="rect">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 lastClr="FFFFFF"/>
                </a:solidFill>
                <a:latin typeface="Cambria" pitchFamily="18" charset="0"/>
                <a:ea typeface="+mn-ea"/>
                <a:cs typeface="+mn-cs"/>
              </a:endParaRPr>
            </a:p>
          </p:txBody>
        </p:sp>
        <p:sp>
          <p:nvSpPr>
            <p:cNvPr id="58" name="Virage 79">
              <a:extLst>
                <a:ext uri="{FF2B5EF4-FFF2-40B4-BE49-F238E27FC236}">
                  <a16:creationId xmlns:a16="http://schemas.microsoft.com/office/drawing/2014/main" id="{006D7C91-3D5E-2F49-B517-9E29C15F824A}"/>
                </a:ext>
              </a:extLst>
            </p:cNvPr>
            <p:cNvSpPr/>
            <p:nvPr/>
          </p:nvSpPr>
          <p:spPr bwMode="auto">
            <a:xfrm>
              <a:off x="204470" y="2489200"/>
              <a:ext cx="482600" cy="865188"/>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sp>
          <p:nvSpPr>
            <p:cNvPr id="59" name="Virage 80">
              <a:extLst>
                <a:ext uri="{FF2B5EF4-FFF2-40B4-BE49-F238E27FC236}">
                  <a16:creationId xmlns:a16="http://schemas.microsoft.com/office/drawing/2014/main" id="{EE6E91B6-9A17-DF4B-B8C1-443ADE6580FF}"/>
                </a:ext>
              </a:extLst>
            </p:cNvPr>
            <p:cNvSpPr/>
            <p:nvPr/>
          </p:nvSpPr>
          <p:spPr bwMode="auto">
            <a:xfrm flipV="1">
              <a:off x="204470" y="3263900"/>
              <a:ext cx="519113" cy="995363"/>
            </a:xfrm>
            <a:prstGeom prst="bentArrow">
              <a:avLst>
                <a:gd name="adj1" fmla="val 32812"/>
                <a:gd name="adj2" fmla="val 25000"/>
                <a:gd name="adj3" fmla="val 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sp>
          <p:nvSpPr>
            <p:cNvPr id="60" name="Rectangle 59">
              <a:extLst>
                <a:ext uri="{FF2B5EF4-FFF2-40B4-BE49-F238E27FC236}">
                  <a16:creationId xmlns:a16="http://schemas.microsoft.com/office/drawing/2014/main" id="{B3F74E2F-E083-4347-9B89-92FA98240044}"/>
                </a:ext>
              </a:extLst>
            </p:cNvPr>
            <p:cNvSpPr/>
            <p:nvPr/>
          </p:nvSpPr>
          <p:spPr bwMode="auto">
            <a:xfrm>
              <a:off x="3232309" y="5507673"/>
              <a:ext cx="3079591" cy="170815"/>
            </a:xfrm>
            <a:prstGeom prst="rect">
              <a:avLst/>
            </a:prstGeom>
            <a:solidFill>
              <a:srgbClr val="AFDD7D"/>
            </a:solidFill>
            <a:ln w="9525" cap="flat" cmpd="sng" algn="ctr">
              <a:solidFill>
                <a:srgbClr val="AFDD7D"/>
              </a:solidFill>
              <a:prstDash val="solid"/>
              <a:round/>
              <a:headEnd type="none" w="med" len="med"/>
              <a:tailEnd type="none" w="med" len="med"/>
            </a:ln>
            <a:effectLst/>
          </p:spPr>
          <p:txBody>
            <a:bodyPr/>
            <a:lstStyle/>
            <a:p>
              <a:pPr algn="ctr" fontAlgn="auto">
                <a:spcBef>
                  <a:spcPts val="0"/>
                </a:spcBef>
                <a:spcAft>
                  <a:spcPts val="0"/>
                </a:spcAft>
                <a:defRPr/>
              </a:pPr>
              <a:endParaRPr kumimoji="0" lang="en-US" sz="1800" kern="0">
                <a:solidFill>
                  <a:sysClr val="windowText" lastClr="000000"/>
                </a:solidFill>
                <a:effectLst>
                  <a:outerShdw blurRad="38100" dist="38100" dir="2700000" algn="tl">
                    <a:srgbClr val="000000">
                      <a:alpha val="43137"/>
                    </a:srgbClr>
                  </a:outerShdw>
                </a:effectLst>
                <a:latin typeface="Cambria" pitchFamily="18" charset="0"/>
                <a:ea typeface="+mn-ea"/>
                <a:cs typeface="+mn-cs"/>
              </a:endParaRPr>
            </a:p>
          </p:txBody>
        </p:sp>
        <p:sp>
          <p:nvSpPr>
            <p:cNvPr id="61" name="Virage 82">
              <a:extLst>
                <a:ext uri="{FF2B5EF4-FFF2-40B4-BE49-F238E27FC236}">
                  <a16:creationId xmlns:a16="http://schemas.microsoft.com/office/drawing/2014/main" id="{1A9DDC0E-9FDD-4840-AA1F-E4ABA576E578}"/>
                </a:ext>
              </a:extLst>
            </p:cNvPr>
            <p:cNvSpPr/>
            <p:nvPr/>
          </p:nvSpPr>
          <p:spPr bwMode="auto">
            <a:xfrm>
              <a:off x="6306820" y="4840288"/>
              <a:ext cx="481012" cy="739775"/>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sp>
          <p:nvSpPr>
            <p:cNvPr id="62" name="Virage 80">
              <a:extLst>
                <a:ext uri="{FF2B5EF4-FFF2-40B4-BE49-F238E27FC236}">
                  <a16:creationId xmlns:a16="http://schemas.microsoft.com/office/drawing/2014/main" id="{A9341EAC-1484-F14C-8939-225183A04392}"/>
                </a:ext>
              </a:extLst>
            </p:cNvPr>
            <p:cNvSpPr/>
            <p:nvPr/>
          </p:nvSpPr>
          <p:spPr bwMode="auto">
            <a:xfrm flipV="1">
              <a:off x="2711450" y="4730750"/>
              <a:ext cx="519113" cy="995363"/>
            </a:xfrm>
            <a:prstGeom prst="bentArrow">
              <a:avLst>
                <a:gd name="adj1" fmla="val 32812"/>
                <a:gd name="adj2" fmla="val 25000"/>
                <a:gd name="adj3" fmla="val 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sp>
          <p:nvSpPr>
            <p:cNvPr id="63" name="Virage 82">
              <a:extLst>
                <a:ext uri="{FF2B5EF4-FFF2-40B4-BE49-F238E27FC236}">
                  <a16:creationId xmlns:a16="http://schemas.microsoft.com/office/drawing/2014/main" id="{9B328367-9911-B340-9C35-F9D53E9BB8E8}"/>
                </a:ext>
              </a:extLst>
            </p:cNvPr>
            <p:cNvSpPr/>
            <p:nvPr/>
          </p:nvSpPr>
          <p:spPr bwMode="auto">
            <a:xfrm flipV="1">
              <a:off x="6322060" y="5541328"/>
              <a:ext cx="481012" cy="739775"/>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en-US" sz="1800" kern="0">
                <a:solidFill>
                  <a:sysClr val="windowText" lastClr="000000"/>
                </a:solidFill>
                <a:latin typeface="Cambria" pitchFamily="18" charset="0"/>
                <a:ea typeface="+mn-ea"/>
                <a:cs typeface="+mn-cs"/>
              </a:endParaRPr>
            </a:p>
          </p:txBody>
        </p:sp>
        <p:grpSp>
          <p:nvGrpSpPr>
            <p:cNvPr id="64" name="Groupe 69">
              <a:extLst>
                <a:ext uri="{FF2B5EF4-FFF2-40B4-BE49-F238E27FC236}">
                  <a16:creationId xmlns:a16="http://schemas.microsoft.com/office/drawing/2014/main" id="{95B3BDEE-EBF8-E845-A9D4-29CF2401B0CC}"/>
                </a:ext>
              </a:extLst>
            </p:cNvPr>
            <p:cNvGrpSpPr>
              <a:grpSpLocks/>
            </p:cNvGrpSpPr>
            <p:nvPr/>
          </p:nvGrpSpPr>
          <p:grpSpPr bwMode="auto">
            <a:xfrm>
              <a:off x="3395188" y="5413530"/>
              <a:ext cx="1487649" cy="403209"/>
              <a:chOff x="4106479" y="8892556"/>
              <a:chExt cx="1027521" cy="328909"/>
            </a:xfrm>
          </p:grpSpPr>
          <p:sp>
            <p:nvSpPr>
              <p:cNvPr id="75" name="Rectangle à coins arrondis 107">
                <a:extLst>
                  <a:ext uri="{FF2B5EF4-FFF2-40B4-BE49-F238E27FC236}">
                    <a16:creationId xmlns:a16="http://schemas.microsoft.com/office/drawing/2014/main" id="{67AB3B32-819B-EA48-AA26-5EBEC93EB61E}"/>
                  </a:ext>
                </a:extLst>
              </p:cNvPr>
              <p:cNvSpPr/>
              <p:nvPr/>
            </p:nvSpPr>
            <p:spPr bwMode="auto">
              <a:xfrm>
                <a:off x="4147049" y="8893851"/>
                <a:ext cx="872805" cy="279713"/>
              </a:xfrm>
              <a:prstGeom prst="roundRect">
                <a:avLst/>
              </a:prstGeom>
              <a:solidFill>
                <a:srgbClr val="FFFF00"/>
              </a:solidFill>
              <a:ln w="9525" cap="flat" cmpd="sng" algn="ctr">
                <a:solidFill>
                  <a:sysClr val="windowText" lastClr="000000"/>
                </a:solidFill>
                <a:prstDash val="solid"/>
                <a:round/>
                <a:headEnd type="none" w="med" len="med"/>
                <a:tailEnd type="none" w="med" len="med"/>
              </a:ln>
              <a:effectLst/>
            </p:spPr>
            <p:txBody>
              <a:bodyPr/>
              <a:lstStyle/>
              <a:p>
                <a:pPr algn="ctr" fontAlgn="auto">
                  <a:spcBef>
                    <a:spcPts val="0"/>
                  </a:spcBef>
                  <a:spcAft>
                    <a:spcPts val="0"/>
                  </a:spcAft>
                  <a:defRPr/>
                </a:pPr>
                <a:endParaRPr kumimoji="0" lang="en-US" sz="1800" kern="0">
                  <a:solidFill>
                    <a:sysClr val="windowText" lastClr="000000"/>
                  </a:solidFill>
                  <a:effectLst>
                    <a:outerShdw blurRad="38100" dist="38100" dir="2700000" algn="tl">
                      <a:srgbClr val="000000">
                        <a:alpha val="43137"/>
                      </a:srgbClr>
                    </a:outerShdw>
                  </a:effectLst>
                  <a:latin typeface="Cambria" pitchFamily="18" charset="0"/>
                  <a:ea typeface="+mn-ea"/>
                  <a:cs typeface="+mn-cs"/>
                </a:endParaRPr>
              </a:p>
            </p:txBody>
          </p:sp>
          <p:sp>
            <p:nvSpPr>
              <p:cNvPr id="76" name="ZoneTexte 98">
                <a:extLst>
                  <a:ext uri="{FF2B5EF4-FFF2-40B4-BE49-F238E27FC236}">
                    <a16:creationId xmlns:a16="http://schemas.microsoft.com/office/drawing/2014/main" id="{114316F5-0B76-B747-96CF-690B372AF52E}"/>
                  </a:ext>
                </a:extLst>
              </p:cNvPr>
              <p:cNvSpPr txBox="1">
                <a:spLocks noChangeArrowheads="1"/>
              </p:cNvSpPr>
              <p:nvPr/>
            </p:nvSpPr>
            <p:spPr bwMode="auto">
              <a:xfrm>
                <a:off x="4106479" y="8892556"/>
                <a:ext cx="1027521" cy="328909"/>
              </a:xfrm>
              <a:prstGeom prst="rect">
                <a:avLst/>
              </a:prstGeom>
              <a:solidFill>
                <a:schemeClr val="accent6">
                  <a:lumMod val="60000"/>
                  <a:lumOff val="4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en-US" sz="1800" b="1">
                    <a:solidFill>
                      <a:srgbClr val="000000"/>
                    </a:solidFill>
                    <a:latin typeface="Cambria" charset="0"/>
                  </a:rPr>
                  <a:t>Vertebrate</a:t>
                </a:r>
              </a:p>
            </p:txBody>
          </p:sp>
        </p:grpSp>
        <p:sp>
          <p:nvSpPr>
            <p:cNvPr id="65" name="ZoneTexte 94">
              <a:extLst>
                <a:ext uri="{FF2B5EF4-FFF2-40B4-BE49-F238E27FC236}">
                  <a16:creationId xmlns:a16="http://schemas.microsoft.com/office/drawing/2014/main" id="{4502DDAE-DCF6-204D-9FE8-66CD771EF2AF}"/>
                </a:ext>
              </a:extLst>
            </p:cNvPr>
            <p:cNvSpPr txBox="1">
              <a:spLocks noChangeArrowheads="1"/>
            </p:cNvSpPr>
            <p:nvPr/>
          </p:nvSpPr>
          <p:spPr bwMode="auto">
            <a:xfrm>
              <a:off x="7237420" y="4972873"/>
              <a:ext cx="2311142" cy="705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en-US" sz="1800" b="1" dirty="0">
                  <a:solidFill>
                    <a:srgbClr val="000000"/>
                  </a:solidFill>
                  <a:latin typeface="Cambria" charset="0"/>
                </a:rPr>
                <a:t>Lamprey (jawless)</a:t>
              </a:r>
            </a:p>
          </p:txBody>
        </p:sp>
        <p:sp>
          <p:nvSpPr>
            <p:cNvPr id="66" name="ZoneTexte 94">
              <a:extLst>
                <a:ext uri="{FF2B5EF4-FFF2-40B4-BE49-F238E27FC236}">
                  <a16:creationId xmlns:a16="http://schemas.microsoft.com/office/drawing/2014/main" id="{C6B75F2C-EA53-E146-A0D5-D79D273E953B}"/>
                </a:ext>
              </a:extLst>
            </p:cNvPr>
            <p:cNvSpPr txBox="1">
              <a:spLocks noChangeArrowheads="1"/>
            </p:cNvSpPr>
            <p:nvPr/>
          </p:nvSpPr>
          <p:spPr bwMode="auto">
            <a:xfrm>
              <a:off x="6813232" y="5960031"/>
              <a:ext cx="2187889" cy="40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r>
                <a:rPr kumimoji="0" lang="en-US" sz="1800" b="1"/>
                <a:t>Gnathostomes</a:t>
              </a:r>
            </a:p>
          </p:txBody>
        </p:sp>
        <p:sp>
          <p:nvSpPr>
            <p:cNvPr id="67" name="ZoneTexte 40">
              <a:extLst>
                <a:ext uri="{FF2B5EF4-FFF2-40B4-BE49-F238E27FC236}">
                  <a16:creationId xmlns:a16="http://schemas.microsoft.com/office/drawing/2014/main" id="{85582EDA-C4B6-8445-91DB-9D6D147FA5FE}"/>
                </a:ext>
              </a:extLst>
            </p:cNvPr>
            <p:cNvSpPr txBox="1">
              <a:spLocks noChangeArrowheads="1"/>
            </p:cNvSpPr>
            <p:nvPr/>
          </p:nvSpPr>
          <p:spPr bwMode="auto">
            <a:xfrm>
              <a:off x="3969703" y="6097072"/>
              <a:ext cx="1892300" cy="705616"/>
            </a:xfrm>
            <a:prstGeom prst="rect">
              <a:avLst/>
            </a:prstGeom>
            <a:solidFill>
              <a:srgbClr val="FFFF00"/>
            </a:solidFill>
            <a:ln w="9525">
              <a:solidFill>
                <a:schemeClr val="tx1"/>
              </a:solidFill>
              <a:miter lim="800000"/>
              <a:headEnd/>
              <a:tailEnd/>
            </a:ln>
          </p:spPr>
          <p:txBody>
            <a:bodyPr>
              <a:spAutoFit/>
            </a:bodyPr>
            <a:lstStyle/>
            <a:p>
              <a:pPr algn="ctr" fontAlgn="auto">
                <a:spcBef>
                  <a:spcPts val="0"/>
                </a:spcBef>
                <a:spcAft>
                  <a:spcPts val="0"/>
                </a:spcAft>
                <a:defRPr/>
              </a:pPr>
              <a:r>
                <a:rPr kumimoji="0" lang="en-US" sz="1800" b="1" kern="0">
                  <a:solidFill>
                    <a:sysClr val="windowText" lastClr="000000"/>
                  </a:solidFill>
                  <a:latin typeface="Cambria" pitchFamily="-108" charset="0"/>
                  <a:ea typeface="+mn-ea"/>
                  <a:cs typeface="+mn-cs"/>
                </a:rPr>
                <a:t>Adaptative</a:t>
              </a:r>
            </a:p>
            <a:p>
              <a:pPr algn="ctr" fontAlgn="auto">
                <a:spcBef>
                  <a:spcPts val="0"/>
                </a:spcBef>
                <a:spcAft>
                  <a:spcPts val="0"/>
                </a:spcAft>
                <a:defRPr/>
              </a:pPr>
              <a:r>
                <a:rPr lang="en-US" b="1" kern="0">
                  <a:solidFill>
                    <a:sysClr val="windowText" lastClr="000000"/>
                  </a:solidFill>
                  <a:latin typeface="Cambria" pitchFamily="-108" charset="0"/>
                </a:rPr>
                <a:t>immunity</a:t>
              </a:r>
              <a:endParaRPr kumimoji="0" lang="en-US" sz="1800" b="1" kern="0">
                <a:solidFill>
                  <a:sysClr val="windowText" lastClr="000000"/>
                </a:solidFill>
                <a:latin typeface="Cambria" pitchFamily="-108" charset="0"/>
                <a:ea typeface="+mn-ea"/>
                <a:cs typeface="+mn-cs"/>
              </a:endParaRPr>
            </a:p>
          </p:txBody>
        </p:sp>
        <p:cxnSp>
          <p:nvCxnSpPr>
            <p:cNvPr id="68" name="Connecteur droit avec flèche 67">
              <a:extLst>
                <a:ext uri="{FF2B5EF4-FFF2-40B4-BE49-F238E27FC236}">
                  <a16:creationId xmlns:a16="http://schemas.microsoft.com/office/drawing/2014/main" id="{131B715F-61AD-D148-8FDE-99BC4CAF7194}"/>
                </a:ext>
              </a:extLst>
            </p:cNvPr>
            <p:cNvCxnSpPr/>
            <p:nvPr/>
          </p:nvCxnSpPr>
          <p:spPr>
            <a:xfrm flipV="1">
              <a:off x="5862002" y="5911215"/>
              <a:ext cx="444818" cy="1790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7332D8ED-826D-0C4D-96EF-F9367FA7D074}"/>
                </a:ext>
              </a:extLst>
            </p:cNvPr>
            <p:cNvSpPr/>
            <p:nvPr/>
          </p:nvSpPr>
          <p:spPr>
            <a:xfrm>
              <a:off x="4184334" y="830547"/>
              <a:ext cx="3503184" cy="1310431"/>
            </a:xfrm>
            <a:prstGeom prst="rect">
              <a:avLst/>
            </a:prstGeom>
            <a:solidFill>
              <a:srgbClr val="FFFF00"/>
            </a:solidFill>
          </p:spPr>
          <p:txBody>
            <a:bodyPr wrap="square">
              <a:spAutoFit/>
            </a:bodyPr>
            <a:lstStyle/>
            <a:p>
              <a:pPr fontAlgn="auto">
                <a:spcBef>
                  <a:spcPts val="0"/>
                </a:spcBef>
                <a:spcAft>
                  <a:spcPts val="0"/>
                </a:spcAft>
                <a:defRPr/>
              </a:pPr>
              <a:r>
                <a:rPr lang="en-US" b="1" kern="0">
                  <a:solidFill>
                    <a:sysClr val="windowText" lastClr="000000"/>
                  </a:solidFill>
                  <a:latin typeface="Cambria" pitchFamily="-108" charset="0"/>
                </a:rPr>
                <a:t>Pattern recognition receptors</a:t>
              </a:r>
            </a:p>
            <a:p>
              <a:pPr fontAlgn="auto">
                <a:spcBef>
                  <a:spcPts val="0"/>
                </a:spcBef>
                <a:spcAft>
                  <a:spcPts val="0"/>
                </a:spcAft>
                <a:defRPr/>
              </a:pPr>
              <a:r>
                <a:rPr lang="en-US" b="1" kern="0">
                  <a:solidFill>
                    <a:sysClr val="windowText" lastClr="000000"/>
                  </a:solidFill>
                  <a:latin typeface="Cambria" pitchFamily="-108" charset="0"/>
                </a:rPr>
                <a:t>TLR&gt;200</a:t>
              </a:r>
            </a:p>
            <a:p>
              <a:pPr fontAlgn="auto">
                <a:spcBef>
                  <a:spcPts val="0"/>
                </a:spcBef>
                <a:spcAft>
                  <a:spcPts val="0"/>
                </a:spcAft>
                <a:defRPr/>
              </a:pPr>
              <a:r>
                <a:rPr lang="en-US" b="1" kern="0">
                  <a:solidFill>
                    <a:sysClr val="windowText" lastClr="000000"/>
                  </a:solidFill>
                  <a:latin typeface="Cambria" pitchFamily="-108" charset="0"/>
                </a:rPr>
                <a:t>NLR&gt;200</a:t>
              </a:r>
            </a:p>
          </p:txBody>
        </p:sp>
        <p:cxnSp>
          <p:nvCxnSpPr>
            <p:cNvPr id="70" name="Connecteur droit avec flèche 69">
              <a:extLst>
                <a:ext uri="{FF2B5EF4-FFF2-40B4-BE49-F238E27FC236}">
                  <a16:creationId xmlns:a16="http://schemas.microsoft.com/office/drawing/2014/main" id="{0B97179F-1123-B649-B90B-1CE01E367AB7}"/>
                </a:ext>
              </a:extLst>
            </p:cNvPr>
            <p:cNvCxnSpPr>
              <a:cxnSpLocks/>
            </p:cNvCxnSpPr>
            <p:nvPr/>
          </p:nvCxnSpPr>
          <p:spPr>
            <a:xfrm flipH="1">
              <a:off x="3601720" y="1753116"/>
              <a:ext cx="466089" cy="345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AutoShape 2" descr="Résultat de recherche d'images pour &quot;lamproie&quot;">
              <a:extLst>
                <a:ext uri="{FF2B5EF4-FFF2-40B4-BE49-F238E27FC236}">
                  <a16:creationId xmlns:a16="http://schemas.microsoft.com/office/drawing/2014/main" id="{2CE63D1C-9F1D-F842-BBBD-C59647D0724F}"/>
                </a:ext>
              </a:extLst>
            </p:cNvPr>
            <p:cNvSpPr>
              <a:spLocks noChangeAspect="1" noChangeArrowheads="1"/>
            </p:cNvSpPr>
            <p:nvPr/>
          </p:nvSpPr>
          <p:spPr bwMode="auto">
            <a:xfrm>
              <a:off x="374904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2" name="Picture 4" descr="https://vivreabonnetan.files.wordpress.com/2011/04/clip_image0021.jpg">
              <a:extLst>
                <a:ext uri="{FF2B5EF4-FFF2-40B4-BE49-F238E27FC236}">
                  <a16:creationId xmlns:a16="http://schemas.microsoft.com/office/drawing/2014/main" id="{6426FAE4-7A7B-B34D-9C1D-0035DD664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479" y="4196800"/>
              <a:ext cx="1522731" cy="91592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00F0347-55A2-8441-BFC4-7E14922E19AC}"/>
                </a:ext>
              </a:extLst>
            </p:cNvPr>
            <p:cNvSpPr/>
            <p:nvPr/>
          </p:nvSpPr>
          <p:spPr>
            <a:xfrm>
              <a:off x="8205470" y="3667124"/>
              <a:ext cx="1738751" cy="403209"/>
            </a:xfrm>
            <a:prstGeom prst="rect">
              <a:avLst/>
            </a:prstGeom>
            <a:solidFill>
              <a:srgbClr val="FFFF00"/>
            </a:solidFill>
          </p:spPr>
          <p:txBody>
            <a:bodyPr wrap="square">
              <a:spAutoFit/>
            </a:bodyPr>
            <a:lstStyle/>
            <a:p>
              <a:pPr fontAlgn="auto">
                <a:spcBef>
                  <a:spcPts val="0"/>
                </a:spcBef>
                <a:spcAft>
                  <a:spcPts val="0"/>
                </a:spcAft>
                <a:defRPr/>
              </a:pPr>
              <a:r>
                <a:rPr lang="en-US" b="1" kern="0">
                  <a:solidFill>
                    <a:sysClr val="windowText" lastClr="000000"/>
                  </a:solidFill>
                  <a:latin typeface="Cambria" pitchFamily="-108" charset="0"/>
                </a:rPr>
                <a:t>System VLR</a:t>
              </a:r>
            </a:p>
          </p:txBody>
        </p:sp>
        <p:cxnSp>
          <p:nvCxnSpPr>
            <p:cNvPr id="74" name="Connecteur droit avec flèche 73">
              <a:extLst>
                <a:ext uri="{FF2B5EF4-FFF2-40B4-BE49-F238E27FC236}">
                  <a16:creationId xmlns:a16="http://schemas.microsoft.com/office/drawing/2014/main" id="{9021D5EA-00E3-6046-A847-EA93A69C9744}"/>
                </a:ext>
              </a:extLst>
            </p:cNvPr>
            <p:cNvCxnSpPr>
              <a:cxnSpLocks/>
            </p:cNvCxnSpPr>
            <p:nvPr/>
          </p:nvCxnSpPr>
          <p:spPr>
            <a:xfrm flipH="1">
              <a:off x="8177530" y="4031496"/>
              <a:ext cx="466089" cy="345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91">
              <a:extLst>
                <a:ext uri="{FF2B5EF4-FFF2-40B4-BE49-F238E27FC236}">
                  <a16:creationId xmlns:a16="http://schemas.microsoft.com/office/drawing/2014/main" id="{0395057D-0E6D-BE48-8A9C-8AE252760D0A}"/>
                </a:ext>
              </a:extLst>
            </p:cNvPr>
            <p:cNvSpPr txBox="1">
              <a:spLocks noChangeArrowheads="1"/>
            </p:cNvSpPr>
            <p:nvPr/>
          </p:nvSpPr>
          <p:spPr bwMode="auto">
            <a:xfrm>
              <a:off x="672783" y="3900043"/>
              <a:ext cx="1399540" cy="403209"/>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en-US" sz="1800" b="1">
                  <a:solidFill>
                    <a:srgbClr val="000000"/>
                  </a:solidFill>
                  <a:latin typeface="Cambria" charset="0"/>
                </a:rPr>
                <a:t>Chordates</a:t>
              </a:r>
            </a:p>
          </p:txBody>
        </p:sp>
        <p:sp>
          <p:nvSpPr>
            <p:cNvPr id="46" name="ZoneTexte 96">
              <a:extLst>
                <a:ext uri="{FF2B5EF4-FFF2-40B4-BE49-F238E27FC236}">
                  <a16:creationId xmlns:a16="http://schemas.microsoft.com/office/drawing/2014/main" id="{C9D7B81D-2EE3-9E4F-AD68-0F0E622197AE}"/>
                </a:ext>
              </a:extLst>
            </p:cNvPr>
            <p:cNvSpPr txBox="1">
              <a:spLocks noChangeArrowheads="1"/>
            </p:cNvSpPr>
            <p:nvPr/>
          </p:nvSpPr>
          <p:spPr bwMode="auto">
            <a:xfrm>
              <a:off x="2596832" y="3135313"/>
              <a:ext cx="2286002" cy="403209"/>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en-US" sz="1800" b="1">
                  <a:solidFill>
                    <a:srgbClr val="000000"/>
                  </a:solidFill>
                  <a:latin typeface="Cambria" charset="0"/>
                </a:rPr>
                <a:t>Cephalochordate</a:t>
              </a:r>
            </a:p>
          </p:txBody>
        </p:sp>
      </p:grpSp>
    </p:spTree>
    <p:extLst>
      <p:ext uri="{BB962C8B-B14F-4D97-AF65-F5344CB8AC3E}">
        <p14:creationId xmlns:p14="http://schemas.microsoft.com/office/powerpoint/2010/main" val="52597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2EEB-8962-4922-A3D5-0F4172116A51}"/>
              </a:ext>
            </a:extLst>
          </p:cNvPr>
          <p:cNvSpPr>
            <a:spLocks noGrp="1"/>
          </p:cNvSpPr>
          <p:nvPr>
            <p:ph type="title"/>
          </p:nvPr>
        </p:nvSpPr>
        <p:spPr>
          <a:solidFill>
            <a:srgbClr val="C00000"/>
          </a:solidFill>
        </p:spPr>
        <p:txBody>
          <a:bodyPr/>
          <a:lstStyle/>
          <a:p>
            <a:r>
              <a:rPr lang="en-GB" dirty="0">
                <a:solidFill>
                  <a:schemeClr val="bg1"/>
                </a:solidFill>
              </a:rPr>
              <a:t>Summary | Lymphocyte antigen receptors</a:t>
            </a:r>
          </a:p>
        </p:txBody>
      </p:sp>
      <p:sp>
        <p:nvSpPr>
          <p:cNvPr id="3" name="Content Placeholder 2">
            <a:extLst>
              <a:ext uri="{FF2B5EF4-FFF2-40B4-BE49-F238E27FC236}">
                <a16:creationId xmlns:a16="http://schemas.microsoft.com/office/drawing/2014/main" id="{6F04286C-96A6-49C0-9964-CD148112E664}"/>
              </a:ext>
            </a:extLst>
          </p:cNvPr>
          <p:cNvSpPr>
            <a:spLocks noGrp="1"/>
          </p:cNvSpPr>
          <p:nvPr>
            <p:ph idx="1"/>
          </p:nvPr>
        </p:nvSpPr>
        <p:spPr/>
        <p:txBody>
          <a:bodyPr>
            <a:noAutofit/>
          </a:bodyPr>
          <a:lstStyle/>
          <a:p>
            <a:pPr marL="0" indent="0">
              <a:buNone/>
            </a:pPr>
            <a:r>
              <a:rPr lang="en-GB" sz="1600" b="1" dirty="0"/>
              <a:t>The antigen receptors of B and T lymphocytes recognize chemically different structures. </a:t>
            </a:r>
          </a:p>
          <a:p>
            <a:r>
              <a:rPr lang="en-GB" sz="1600" b="1" dirty="0"/>
              <a:t>B lymphocyte antigen receptors </a:t>
            </a:r>
            <a:r>
              <a:rPr lang="en-GB" sz="1600" dirty="0"/>
              <a:t>(membrane-bound antibodies) and antibodies recognize the shapes of native macromolecules (proteins, lipids, carbohydrates, and nucleic acids, simple small chemical groups and parts of macromolecules). </a:t>
            </a:r>
          </a:p>
          <a:p>
            <a:r>
              <a:rPr lang="en-GB" sz="1600" dirty="0"/>
              <a:t>Most </a:t>
            </a:r>
            <a:r>
              <a:rPr lang="en-GB" sz="1600" b="1" dirty="0"/>
              <a:t>T cells </a:t>
            </a:r>
            <a:r>
              <a:rPr lang="en-GB" sz="1600" dirty="0"/>
              <a:t>see only peptides, and only when these peptides are displayed on antigen-presenting cells (APCs) bound to membrane proteins encoded in the major histocompatibility complex (MHC) genetic locus. Thus, T cells are able to detect cell-associated microbes.</a:t>
            </a:r>
          </a:p>
          <a:p>
            <a:pPr marL="0" indent="0">
              <a:buNone/>
            </a:pPr>
            <a:r>
              <a:rPr lang="en-GB" sz="1600" b="1" dirty="0"/>
              <a:t>Antigen receptor molecules consist of domains involved in either antigen recognition (variable between clones of lymphocytes) and other regions that are required for effector functions (conserved among all clones). </a:t>
            </a:r>
            <a:r>
              <a:rPr lang="en-GB" sz="1600" dirty="0"/>
              <a:t>The antigen-recognizing portions of the receptors are called the variable (V) regions, and the conserved portions are the constant (C) regions. Even within the V regions, much of the sequence variability is concentrated within short stretches, which are called hypervariable regions, or complementarity-determining regions (CDRs), because they form the parts of the receptor that bind antigens. </a:t>
            </a:r>
          </a:p>
          <a:p>
            <a:pPr marL="0" indent="0">
              <a:buNone/>
            </a:pPr>
            <a:r>
              <a:rPr lang="en-GB" sz="1600" b="1" dirty="0"/>
              <a:t>Antigen receptors are non-covalently attached to other molecules whose function is to transmit the activation signals upon antigen recognition to the inside of the cell. </a:t>
            </a:r>
            <a:r>
              <a:rPr lang="en-GB" sz="1600" dirty="0"/>
              <a:t>Thus, the two functions of lymphocyte antigen receptors - specific antigen recognition and signal transduction - are mediated by different polypeptides: B cell receptor (BCR) complex, and T cell receptor (TCR) complex. Binding to two or more antigen molecules aggregates the receptors </a:t>
            </a:r>
            <a:r>
              <a:rPr lang="en-GB" sz="1600" dirty="0">
                <a:sym typeface="Wingdings" panose="05000000000000000000" pitchFamily="2" charset="2"/>
              </a:rPr>
              <a:t> </a:t>
            </a:r>
            <a:r>
              <a:rPr lang="en-GB" sz="1600" dirty="0"/>
              <a:t>close proximity of the cytoplasmic portions of the </a:t>
            </a:r>
            <a:r>
              <a:rPr lang="en-GB" sz="1600" dirty="0" err="1"/>
              <a:t>signaling</a:t>
            </a:r>
            <a:r>
              <a:rPr lang="en-GB" sz="1600" dirty="0"/>
              <a:t> proteins </a:t>
            </a:r>
            <a:r>
              <a:rPr lang="en-GB" sz="1600" dirty="0">
                <a:sym typeface="Wingdings" panose="05000000000000000000" pitchFamily="2" charset="2"/>
              </a:rPr>
              <a:t> </a:t>
            </a:r>
            <a:r>
              <a:rPr lang="en-GB" sz="1600" dirty="0"/>
              <a:t>phosphorylation </a:t>
            </a:r>
            <a:r>
              <a:rPr lang="en-GB" sz="1600" dirty="0">
                <a:sym typeface="Wingdings" panose="05000000000000000000" pitchFamily="2" charset="2"/>
              </a:rPr>
              <a:t> </a:t>
            </a:r>
            <a:r>
              <a:rPr lang="en-GB" sz="1600" dirty="0"/>
              <a:t>complex </a:t>
            </a:r>
            <a:r>
              <a:rPr lang="en-GB" sz="1600" dirty="0" err="1"/>
              <a:t>signaling</a:t>
            </a:r>
            <a:r>
              <a:rPr lang="en-GB" sz="1600" dirty="0"/>
              <a:t> cascades </a:t>
            </a:r>
            <a:r>
              <a:rPr lang="en-GB" sz="1600" dirty="0">
                <a:sym typeface="Wingdings" panose="05000000000000000000" pitchFamily="2" charset="2"/>
              </a:rPr>
              <a:t> </a:t>
            </a:r>
            <a:r>
              <a:rPr lang="en-GB" sz="1600" dirty="0"/>
              <a:t>transcriptional activation of many genes and the production of numerous proteins that mediate the responses of the lymphocytes. </a:t>
            </a:r>
          </a:p>
          <a:p>
            <a:pPr marL="0" indent="0">
              <a:buNone/>
            </a:pPr>
            <a:r>
              <a:rPr lang="en-GB" sz="1600" b="1" dirty="0"/>
              <a:t>Antibodies (also called immunoglobulins, </a:t>
            </a:r>
            <a:r>
              <a:rPr lang="en-GB" sz="1600" b="1" dirty="0" err="1"/>
              <a:t>Igs</a:t>
            </a:r>
            <a:r>
              <a:rPr lang="en-GB" sz="1600" b="1" dirty="0"/>
              <a:t>) may be membrane-bound antigen receptors of B cells or secreted proteins, but TCRs exist only as membrane receptors of T cells. </a:t>
            </a:r>
          </a:p>
        </p:txBody>
      </p:sp>
    </p:spTree>
    <p:extLst>
      <p:ext uri="{BB962C8B-B14F-4D97-AF65-F5344CB8AC3E}">
        <p14:creationId xmlns:p14="http://schemas.microsoft.com/office/powerpoint/2010/main" val="1889126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746261"/>
          </a:xfrm>
        </p:spPr>
        <p:txBody>
          <a:bodyPr>
            <a:normAutofit fontScale="90000"/>
          </a:bodyPr>
          <a:lstStyle/>
          <a:p>
            <a:br>
              <a:rPr lang="en-GB" sz="3600" dirty="0"/>
            </a:br>
            <a:r>
              <a:rPr lang="en-GB" sz="3600" dirty="0"/>
              <a:t>III-2</a:t>
            </a:r>
            <a:br>
              <a:rPr lang="en-GB" sz="3600" dirty="0"/>
            </a:br>
            <a:r>
              <a:rPr lang="en-GB" sz="3600" dirty="0"/>
              <a:t>Development of Immune Repertoires</a:t>
            </a:r>
            <a:br>
              <a:rPr lang="en-GB" sz="3600" dirty="0"/>
            </a:br>
            <a:r>
              <a:rPr lang="en-GB" sz="3600" dirty="0"/>
              <a:t> </a:t>
            </a:r>
          </a:p>
        </p:txBody>
      </p:sp>
      <p:sp>
        <p:nvSpPr>
          <p:cNvPr id="3" name="Text Placeholder 2"/>
          <p:cNvSpPr>
            <a:spLocks noGrp="1"/>
          </p:cNvSpPr>
          <p:nvPr>
            <p:ph type="body" idx="1"/>
          </p:nvPr>
        </p:nvSpPr>
        <p:spPr>
          <a:xfrm>
            <a:off x="623888" y="3456000"/>
            <a:ext cx="7886700" cy="3278629"/>
          </a:xfrm>
        </p:spPr>
        <p:txBody>
          <a:bodyPr>
            <a:normAutofit/>
          </a:bodyPr>
          <a:lstStyle/>
          <a:p>
            <a:pPr marL="285750" indent="-285750">
              <a:spcBef>
                <a:spcPts val="0"/>
              </a:spcBef>
              <a:buFont typeface="Arial" panose="020B0604020202020204" pitchFamily="34" charset="0"/>
              <a:buChar char="•"/>
            </a:pPr>
            <a:r>
              <a:rPr lang="en-GB" sz="2000" b="1" dirty="0"/>
              <a:t>Production of B and T cell receptors by somatic recombination</a:t>
            </a:r>
          </a:p>
          <a:p>
            <a:pPr marL="742950" lvl="1" indent="-285750">
              <a:spcBef>
                <a:spcPts val="0"/>
              </a:spcBef>
              <a:buFont typeface="Courier New" panose="02070309020205020404" pitchFamily="49" charset="0"/>
              <a:buChar char="o"/>
            </a:pPr>
            <a:r>
              <a:rPr lang="en-GB" dirty="0">
                <a:solidFill>
                  <a:schemeClr val="tx1"/>
                </a:solidFill>
              </a:rPr>
              <a:t>Principles and discovery</a:t>
            </a:r>
          </a:p>
          <a:p>
            <a:pPr marL="742950" lvl="1" indent="-285750">
              <a:spcBef>
                <a:spcPts val="0"/>
              </a:spcBef>
              <a:buFont typeface="Courier New" panose="02070309020205020404" pitchFamily="49" charset="0"/>
              <a:buChar char="o"/>
            </a:pPr>
            <a:r>
              <a:rPr lang="en-GB" dirty="0">
                <a:solidFill>
                  <a:schemeClr val="tx1"/>
                </a:solidFill>
              </a:rPr>
              <a:t>Antigen receptor locus organization</a:t>
            </a:r>
          </a:p>
          <a:p>
            <a:pPr marL="742950" lvl="1" indent="-285750">
              <a:spcBef>
                <a:spcPts val="0"/>
              </a:spcBef>
              <a:buFont typeface="Courier New" panose="02070309020205020404" pitchFamily="49" charset="0"/>
              <a:buChar char="o"/>
            </a:pPr>
            <a:r>
              <a:rPr lang="en-GB" dirty="0">
                <a:solidFill>
                  <a:schemeClr val="tx1"/>
                </a:solidFill>
              </a:rPr>
              <a:t>VDJ recombination</a:t>
            </a:r>
          </a:p>
          <a:p>
            <a:pPr marL="742950" lvl="1" indent="-285750">
              <a:spcBef>
                <a:spcPts val="0"/>
              </a:spcBef>
              <a:buFont typeface="Courier New" panose="02070309020205020404" pitchFamily="49" charset="0"/>
              <a:buChar char="o"/>
            </a:pPr>
            <a:r>
              <a:rPr lang="en-GB" dirty="0">
                <a:solidFill>
                  <a:schemeClr val="tx1"/>
                </a:solidFill>
              </a:rPr>
              <a:t>Junctional diversity</a:t>
            </a:r>
          </a:p>
          <a:p>
            <a:pPr marL="742950" lvl="1" indent="-285750">
              <a:spcBef>
                <a:spcPts val="0"/>
              </a:spcBef>
              <a:buFont typeface="Courier New" panose="02070309020205020404" pitchFamily="49" charset="0"/>
              <a:buChar char="o"/>
            </a:pPr>
            <a:r>
              <a:rPr lang="en-GB" dirty="0">
                <a:solidFill>
                  <a:schemeClr val="tx1"/>
                </a:solidFill>
              </a:rPr>
              <a:t>Summary</a:t>
            </a:r>
          </a:p>
          <a:p>
            <a:pPr marL="285750" indent="-285750">
              <a:spcBef>
                <a:spcPts val="0"/>
              </a:spcBef>
              <a:buFont typeface="Arial" panose="020B0604020202020204" pitchFamily="34" charset="0"/>
              <a:buChar char="•"/>
            </a:pPr>
            <a:r>
              <a:rPr lang="en-GB" sz="2000" b="1" dirty="0"/>
              <a:t>Maturation of B and T cells</a:t>
            </a:r>
          </a:p>
          <a:p>
            <a:pPr marL="742950" lvl="1" indent="-285750">
              <a:spcBef>
                <a:spcPts val="0"/>
              </a:spcBef>
              <a:buFont typeface="Courier New" panose="02070309020205020404" pitchFamily="49" charset="0"/>
              <a:buChar char="o"/>
            </a:pPr>
            <a:r>
              <a:rPr lang="en-GB" dirty="0">
                <a:solidFill>
                  <a:schemeClr val="tx1"/>
                </a:solidFill>
              </a:rPr>
              <a:t>Maturation of B cells</a:t>
            </a:r>
          </a:p>
          <a:p>
            <a:pPr marL="742950" lvl="1" indent="-285750">
              <a:spcBef>
                <a:spcPts val="0"/>
              </a:spcBef>
              <a:buFont typeface="Courier New" panose="02070309020205020404" pitchFamily="49" charset="0"/>
              <a:buChar char="o"/>
            </a:pPr>
            <a:r>
              <a:rPr lang="en-GB" dirty="0">
                <a:solidFill>
                  <a:schemeClr val="tx1"/>
                </a:solidFill>
              </a:rPr>
              <a:t>Allelic exclusion</a:t>
            </a:r>
          </a:p>
          <a:p>
            <a:pPr marL="742950" lvl="1" indent="-285750">
              <a:spcBef>
                <a:spcPts val="0"/>
              </a:spcBef>
              <a:buFont typeface="Courier New" panose="02070309020205020404" pitchFamily="49" charset="0"/>
              <a:buChar char="o"/>
            </a:pPr>
            <a:r>
              <a:rPr lang="en-GB" dirty="0">
                <a:solidFill>
                  <a:schemeClr val="tx1"/>
                </a:solidFill>
              </a:rPr>
              <a:t>Maturation of T cells</a:t>
            </a:r>
          </a:p>
        </p:txBody>
      </p:sp>
    </p:spTree>
    <p:extLst>
      <p:ext uri="{BB962C8B-B14F-4D97-AF65-F5344CB8AC3E}">
        <p14:creationId xmlns:p14="http://schemas.microsoft.com/office/powerpoint/2010/main" val="2208968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BC71-394F-4943-A077-1CBCCB2825E2}"/>
              </a:ext>
            </a:extLst>
          </p:cNvPr>
          <p:cNvSpPr>
            <a:spLocks noGrp="1"/>
          </p:cNvSpPr>
          <p:nvPr>
            <p:ph type="title"/>
          </p:nvPr>
        </p:nvSpPr>
        <p:spPr/>
        <p:txBody>
          <a:bodyPr/>
          <a:lstStyle/>
          <a:p>
            <a:r>
              <a:rPr lang="en-GB" dirty="0"/>
              <a:t>Overview: lymphocyte maturation</a:t>
            </a:r>
          </a:p>
        </p:txBody>
      </p:sp>
      <p:sp>
        <p:nvSpPr>
          <p:cNvPr id="3" name="Content Placeholder 2">
            <a:extLst>
              <a:ext uri="{FF2B5EF4-FFF2-40B4-BE49-F238E27FC236}">
                <a16:creationId xmlns:a16="http://schemas.microsoft.com/office/drawing/2014/main" id="{05C9F392-8866-4AB5-B583-1ADD8E7CBF9E}"/>
              </a:ext>
            </a:extLst>
          </p:cNvPr>
          <p:cNvSpPr>
            <a:spLocks noGrp="1"/>
          </p:cNvSpPr>
          <p:nvPr>
            <p:ph sz="half" idx="1"/>
          </p:nvPr>
        </p:nvSpPr>
        <p:spPr>
          <a:xfrm>
            <a:off x="210957" y="869695"/>
            <a:ext cx="9145814" cy="4351338"/>
          </a:xfrm>
        </p:spPr>
        <p:txBody>
          <a:bodyPr>
            <a:normAutofit/>
          </a:bodyPr>
          <a:lstStyle/>
          <a:p>
            <a:pPr marL="0" indent="0">
              <a:spcBef>
                <a:spcPts val="0"/>
              </a:spcBef>
              <a:buNone/>
            </a:pPr>
            <a:r>
              <a:rPr lang="en-GB" sz="1800" dirty="0"/>
              <a:t>Lymphocytes mature from bone marrow stem cells in three steps:</a:t>
            </a:r>
          </a:p>
          <a:p>
            <a:pPr marL="457200" indent="-457200">
              <a:spcBef>
                <a:spcPts val="0"/>
              </a:spcBef>
              <a:buFont typeface="+mj-lt"/>
              <a:buAutoNum type="arabicPeriod"/>
            </a:pPr>
            <a:r>
              <a:rPr lang="en-GB" sz="1800" b="1" dirty="0"/>
              <a:t>proliferation</a:t>
            </a:r>
            <a:r>
              <a:rPr lang="en-GB" sz="1800" dirty="0"/>
              <a:t> of immature cells, </a:t>
            </a:r>
          </a:p>
          <a:p>
            <a:pPr marL="457200" indent="-457200">
              <a:spcBef>
                <a:spcPts val="0"/>
              </a:spcBef>
              <a:buFont typeface="+mj-lt"/>
              <a:buAutoNum type="arabicPeriod"/>
            </a:pPr>
            <a:r>
              <a:rPr lang="en-GB" sz="1800" dirty="0"/>
              <a:t>expression of antigen receptor genes by </a:t>
            </a:r>
            <a:r>
              <a:rPr lang="en-GB" sz="1800" b="1" dirty="0"/>
              <a:t>gene recombination </a:t>
            </a:r>
          </a:p>
          <a:p>
            <a:pPr marL="457200" indent="-457200">
              <a:spcBef>
                <a:spcPts val="0"/>
              </a:spcBef>
              <a:buFont typeface="+mj-lt"/>
              <a:buAutoNum type="arabicPeriod"/>
            </a:pPr>
            <a:r>
              <a:rPr lang="en-GB" sz="1800" b="1" dirty="0"/>
              <a:t>selection</a:t>
            </a:r>
            <a:r>
              <a:rPr lang="en-GB" sz="1800" dirty="0"/>
              <a:t> of lymphocytes that express useful antigen receptors </a:t>
            </a:r>
          </a:p>
          <a:p>
            <a:pPr>
              <a:spcBef>
                <a:spcPts val="0"/>
              </a:spcBef>
            </a:pPr>
            <a:endParaRPr lang="en-GB" sz="1800" dirty="0"/>
          </a:p>
        </p:txBody>
      </p:sp>
      <p:pic>
        <p:nvPicPr>
          <p:cNvPr id="5" name="Image 1" descr="Dia_30.jpg">
            <a:extLst>
              <a:ext uri="{FF2B5EF4-FFF2-40B4-BE49-F238E27FC236}">
                <a16:creationId xmlns:a16="http://schemas.microsoft.com/office/drawing/2014/main" id="{57E922D0-2A13-4570-91F1-78C33533D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943" y="2177480"/>
            <a:ext cx="6686457" cy="4680520"/>
          </a:xfrm>
          <a:prstGeom prst="rect">
            <a:avLst/>
          </a:prstGeom>
        </p:spPr>
      </p:pic>
      <p:sp>
        <p:nvSpPr>
          <p:cNvPr id="13" name="TextBox 12">
            <a:extLst>
              <a:ext uri="{FF2B5EF4-FFF2-40B4-BE49-F238E27FC236}">
                <a16:creationId xmlns:a16="http://schemas.microsoft.com/office/drawing/2014/main" id="{1F85E62C-66EF-4AEB-88E2-C5DF4EBD2B80}"/>
              </a:ext>
            </a:extLst>
          </p:cNvPr>
          <p:cNvSpPr txBox="1"/>
          <p:nvPr/>
        </p:nvSpPr>
        <p:spPr>
          <a:xfrm>
            <a:off x="79751" y="6581001"/>
            <a:ext cx="3702809" cy="276999"/>
          </a:xfrm>
          <a:prstGeom prst="rect">
            <a:avLst/>
          </a:prstGeom>
          <a:noFill/>
        </p:spPr>
        <p:txBody>
          <a:bodyPr wrap="none" rtlCol="0">
            <a:spAutoFit/>
          </a:bodyPr>
          <a:lstStyle/>
          <a:p>
            <a:r>
              <a:rPr lang="en-US" sz="1200" b="0" i="1" dirty="0">
                <a:latin typeface="+mj-lt"/>
              </a:rPr>
              <a:t>Adapted from Abbas, </a:t>
            </a:r>
            <a:r>
              <a:rPr lang="en-US" sz="1200" i="1" dirty="0">
                <a:latin typeface="+mj-lt"/>
              </a:rPr>
              <a:t>Ce</a:t>
            </a:r>
            <a:r>
              <a:rPr lang="en-US" sz="1200" b="0" i="1" dirty="0">
                <a:latin typeface="+mj-lt"/>
              </a:rPr>
              <a:t>llular and Molecular Immunology</a:t>
            </a:r>
          </a:p>
        </p:txBody>
      </p:sp>
      <p:sp>
        <p:nvSpPr>
          <p:cNvPr id="6" name="Content Placeholder 5">
            <a:extLst>
              <a:ext uri="{FF2B5EF4-FFF2-40B4-BE49-F238E27FC236}">
                <a16:creationId xmlns:a16="http://schemas.microsoft.com/office/drawing/2014/main" id="{3D0AFDCF-1A56-4B0C-8ED4-EE68D8E675C3}"/>
              </a:ext>
            </a:extLst>
          </p:cNvPr>
          <p:cNvSpPr>
            <a:spLocks noGrp="1"/>
          </p:cNvSpPr>
          <p:nvPr>
            <p:ph sz="half" idx="2"/>
          </p:nvPr>
        </p:nvSpPr>
        <p:spPr>
          <a:xfrm>
            <a:off x="210957" y="2127506"/>
            <a:ext cx="5000368" cy="826587"/>
          </a:xfrm>
          <a:noFill/>
        </p:spPr>
        <p:txBody>
          <a:bodyPr>
            <a:normAutofit lnSpcReduction="10000"/>
          </a:bodyPr>
          <a:lstStyle/>
          <a:p>
            <a:pPr marL="0" indent="0">
              <a:buNone/>
            </a:pPr>
            <a:r>
              <a:rPr lang="en-GB" sz="1800" dirty="0"/>
              <a:t>These steps are common to B and T lymphocytes, </a:t>
            </a:r>
            <a:r>
              <a:rPr lang="en-GB" sz="1800" b="1" dirty="0"/>
              <a:t>although B lymphocytes mature in the bone marrow and T lymphocytes mature in the thymus.</a:t>
            </a:r>
          </a:p>
          <a:p>
            <a:pPr marL="0" indent="0">
              <a:buNone/>
            </a:pPr>
            <a:endParaRPr lang="en-GB" sz="1800" dirty="0"/>
          </a:p>
        </p:txBody>
      </p:sp>
      <p:grpSp>
        <p:nvGrpSpPr>
          <p:cNvPr id="18" name="Group 17">
            <a:extLst>
              <a:ext uri="{FF2B5EF4-FFF2-40B4-BE49-F238E27FC236}">
                <a16:creationId xmlns:a16="http://schemas.microsoft.com/office/drawing/2014/main" id="{C6FC4868-366B-4FA5-82A1-2CD2F61571AD}"/>
              </a:ext>
            </a:extLst>
          </p:cNvPr>
          <p:cNvGrpSpPr/>
          <p:nvPr/>
        </p:nvGrpSpPr>
        <p:grpSpPr>
          <a:xfrm>
            <a:off x="2233627" y="1614217"/>
            <a:ext cx="6808773" cy="2604921"/>
            <a:chOff x="2233627" y="1614217"/>
            <a:chExt cx="6808773" cy="2604921"/>
          </a:xfrm>
        </p:grpSpPr>
        <p:sp>
          <p:nvSpPr>
            <p:cNvPr id="7" name="TextBox 6">
              <a:extLst>
                <a:ext uri="{FF2B5EF4-FFF2-40B4-BE49-F238E27FC236}">
                  <a16:creationId xmlns:a16="http://schemas.microsoft.com/office/drawing/2014/main" id="{19208AF7-DC79-4410-A87C-052224258B00}"/>
                </a:ext>
              </a:extLst>
            </p:cNvPr>
            <p:cNvSpPr txBox="1"/>
            <p:nvPr/>
          </p:nvSpPr>
          <p:spPr>
            <a:xfrm>
              <a:off x="3218640" y="3738305"/>
              <a:ext cx="1002197" cy="276999"/>
            </a:xfrm>
            <a:prstGeom prst="rect">
              <a:avLst/>
            </a:prstGeom>
            <a:solidFill>
              <a:schemeClr val="bg1">
                <a:lumMod val="95000"/>
              </a:schemeClr>
            </a:solidFill>
          </p:spPr>
          <p:txBody>
            <a:bodyPr wrap="none" rtlCol="0">
              <a:spAutoFit/>
            </a:bodyPr>
            <a:lstStyle/>
            <a:p>
              <a:r>
                <a:rPr lang="en-GB" sz="1200" dirty="0">
                  <a:latin typeface="Arial" panose="020B0604020202020204" pitchFamily="34" charset="0"/>
                  <a:cs typeface="Arial" panose="020B0604020202020204" pitchFamily="34" charset="0"/>
                </a:rPr>
                <a:t>Proliferation</a:t>
              </a:r>
            </a:p>
          </p:txBody>
        </p:sp>
        <p:sp>
          <p:nvSpPr>
            <p:cNvPr id="8" name="TextBox 7">
              <a:extLst>
                <a:ext uri="{FF2B5EF4-FFF2-40B4-BE49-F238E27FC236}">
                  <a16:creationId xmlns:a16="http://schemas.microsoft.com/office/drawing/2014/main" id="{A45F7C0E-3165-47CD-BEB2-4AFF95CD910E}"/>
                </a:ext>
              </a:extLst>
            </p:cNvPr>
            <p:cNvSpPr txBox="1"/>
            <p:nvPr/>
          </p:nvSpPr>
          <p:spPr>
            <a:xfrm>
              <a:off x="4216486" y="2954093"/>
              <a:ext cx="1106010" cy="830997"/>
            </a:xfrm>
            <a:prstGeom prst="rect">
              <a:avLst/>
            </a:prstGeom>
            <a:solidFill>
              <a:schemeClr val="bg1">
                <a:lumMod val="95000"/>
              </a:schemeClr>
            </a:solidFill>
          </p:spPr>
          <p:txBody>
            <a:bodyPr wrap="square" rtlCol="0">
              <a:spAutoFit/>
            </a:bodyPr>
            <a:lstStyle/>
            <a:p>
              <a:r>
                <a:rPr lang="en-GB" sz="1200" dirty="0">
                  <a:latin typeface="Arial" panose="020B0604020202020204" pitchFamily="34" charset="0"/>
                  <a:cs typeface="Arial" panose="020B0604020202020204" pitchFamily="34" charset="0"/>
                </a:rPr>
                <a:t>Pre-B/T antigen receptor expression</a:t>
              </a:r>
            </a:p>
          </p:txBody>
        </p:sp>
        <p:sp>
          <p:nvSpPr>
            <p:cNvPr id="9" name="TextBox 8">
              <a:extLst>
                <a:ext uri="{FF2B5EF4-FFF2-40B4-BE49-F238E27FC236}">
                  <a16:creationId xmlns:a16="http://schemas.microsoft.com/office/drawing/2014/main" id="{58ABD8B0-5D8C-4B01-8A7E-2B7C1C14264D}"/>
                </a:ext>
              </a:extLst>
            </p:cNvPr>
            <p:cNvSpPr txBox="1"/>
            <p:nvPr/>
          </p:nvSpPr>
          <p:spPr>
            <a:xfrm>
              <a:off x="5322496" y="2661950"/>
              <a:ext cx="1002197" cy="276999"/>
            </a:xfrm>
            <a:prstGeom prst="rect">
              <a:avLst/>
            </a:prstGeom>
            <a:solidFill>
              <a:schemeClr val="bg1">
                <a:lumMod val="95000"/>
              </a:schemeClr>
            </a:solidFill>
          </p:spPr>
          <p:txBody>
            <a:bodyPr wrap="none" rtlCol="0">
              <a:spAutoFit/>
            </a:bodyPr>
            <a:lstStyle/>
            <a:p>
              <a:r>
                <a:rPr lang="en-GB" sz="1200" dirty="0">
                  <a:latin typeface="Arial" panose="020B0604020202020204" pitchFamily="34" charset="0"/>
                  <a:cs typeface="Arial" panose="020B0604020202020204" pitchFamily="34" charset="0"/>
                </a:rPr>
                <a:t>Proliferation</a:t>
              </a:r>
            </a:p>
          </p:txBody>
        </p:sp>
        <p:sp>
          <p:nvSpPr>
            <p:cNvPr id="11" name="TextBox 10">
              <a:extLst>
                <a:ext uri="{FF2B5EF4-FFF2-40B4-BE49-F238E27FC236}">
                  <a16:creationId xmlns:a16="http://schemas.microsoft.com/office/drawing/2014/main" id="{F7782D5B-89B4-40B3-B655-E73E394D02FA}"/>
                </a:ext>
              </a:extLst>
            </p:cNvPr>
            <p:cNvSpPr txBox="1"/>
            <p:nvPr/>
          </p:nvSpPr>
          <p:spPr>
            <a:xfrm>
              <a:off x="6316015" y="2054554"/>
              <a:ext cx="938287" cy="646331"/>
            </a:xfrm>
            <a:prstGeom prst="rect">
              <a:avLst/>
            </a:prstGeom>
            <a:solidFill>
              <a:schemeClr val="bg1">
                <a:lumMod val="95000"/>
              </a:schemeClr>
            </a:solidFill>
          </p:spPr>
          <p:txBody>
            <a:bodyPr wrap="square" rtlCol="0">
              <a:spAutoFit/>
            </a:bodyPr>
            <a:lstStyle/>
            <a:p>
              <a:r>
                <a:rPr lang="en-GB" sz="1200" dirty="0">
                  <a:latin typeface="Arial" panose="020B0604020202020204" pitchFamily="34" charset="0"/>
                  <a:cs typeface="Arial" panose="020B0604020202020204" pitchFamily="34" charset="0"/>
                </a:rPr>
                <a:t>Antigen receptor expression</a:t>
              </a:r>
            </a:p>
          </p:txBody>
        </p:sp>
        <p:sp>
          <p:nvSpPr>
            <p:cNvPr id="12" name="TextBox 11">
              <a:extLst>
                <a:ext uri="{FF2B5EF4-FFF2-40B4-BE49-F238E27FC236}">
                  <a16:creationId xmlns:a16="http://schemas.microsoft.com/office/drawing/2014/main" id="{2594EE12-3576-4447-890D-94868D20210D}"/>
                </a:ext>
              </a:extLst>
            </p:cNvPr>
            <p:cNvSpPr txBox="1"/>
            <p:nvPr/>
          </p:nvSpPr>
          <p:spPr>
            <a:xfrm>
              <a:off x="7254302" y="1614217"/>
              <a:ext cx="1788098" cy="461665"/>
            </a:xfrm>
            <a:prstGeom prst="rect">
              <a:avLst/>
            </a:prstGeom>
            <a:solidFill>
              <a:schemeClr val="bg1">
                <a:lumMod val="95000"/>
              </a:schemeClr>
            </a:solidFill>
          </p:spPr>
          <p:txBody>
            <a:bodyPr wrap="square" rtlCol="0">
              <a:spAutoFit/>
            </a:bodyPr>
            <a:lstStyle/>
            <a:p>
              <a:r>
                <a:rPr lang="en-GB" sz="1200" dirty="0">
                  <a:latin typeface="Arial" panose="020B0604020202020204" pitchFamily="34" charset="0"/>
                  <a:cs typeface="Arial" panose="020B0604020202020204" pitchFamily="34" charset="0"/>
                </a:rPr>
                <a:t>Positive and negative selection</a:t>
              </a:r>
            </a:p>
          </p:txBody>
        </p:sp>
        <p:sp>
          <p:nvSpPr>
            <p:cNvPr id="17" name="TextBox 16">
              <a:extLst>
                <a:ext uri="{FF2B5EF4-FFF2-40B4-BE49-F238E27FC236}">
                  <a16:creationId xmlns:a16="http://schemas.microsoft.com/office/drawing/2014/main" id="{A39643AE-E2A2-44E6-AA28-9C4B21500638}"/>
                </a:ext>
              </a:extLst>
            </p:cNvPr>
            <p:cNvSpPr txBox="1"/>
            <p:nvPr/>
          </p:nvSpPr>
          <p:spPr>
            <a:xfrm>
              <a:off x="2233627" y="3942139"/>
              <a:ext cx="985013" cy="276999"/>
            </a:xfrm>
            <a:prstGeom prst="rect">
              <a:avLst/>
            </a:prstGeom>
            <a:solidFill>
              <a:schemeClr val="bg1">
                <a:lumMod val="95000"/>
              </a:schemeClr>
            </a:solidFill>
          </p:spPr>
          <p:txBody>
            <a:bodyPr wrap="none" rtlCol="0">
              <a:spAutoFit/>
            </a:bodyPr>
            <a:lstStyle/>
            <a:p>
              <a:r>
                <a:rPr lang="en-GB" sz="1200" dirty="0">
                  <a:latin typeface="Arial" panose="020B0604020202020204" pitchFamily="34" charset="0"/>
                  <a:cs typeface="Arial" panose="020B0604020202020204" pitchFamily="34" charset="0"/>
                </a:rPr>
                <a:t>Pro-B/T cell</a:t>
              </a:r>
            </a:p>
          </p:txBody>
        </p:sp>
      </p:grpSp>
    </p:spTree>
    <p:extLst>
      <p:ext uri="{BB962C8B-B14F-4D97-AF65-F5344CB8AC3E}">
        <p14:creationId xmlns:p14="http://schemas.microsoft.com/office/powerpoint/2010/main" val="2632543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0BBB-1960-4AF1-AC23-8E2F81A9F0C4}"/>
              </a:ext>
            </a:extLst>
          </p:cNvPr>
          <p:cNvSpPr>
            <a:spLocks noGrp="1"/>
          </p:cNvSpPr>
          <p:nvPr>
            <p:ph type="title"/>
          </p:nvPr>
        </p:nvSpPr>
        <p:spPr/>
        <p:txBody>
          <a:bodyPr>
            <a:normAutofit fontScale="90000"/>
          </a:bodyPr>
          <a:lstStyle/>
          <a:p>
            <a:r>
              <a:rPr lang="en-GB" dirty="0"/>
              <a:t>Principles of antibody production by somatic recombination</a:t>
            </a:r>
          </a:p>
        </p:txBody>
      </p:sp>
      <p:sp>
        <p:nvSpPr>
          <p:cNvPr id="3" name="Content Placeholder 2">
            <a:extLst>
              <a:ext uri="{FF2B5EF4-FFF2-40B4-BE49-F238E27FC236}">
                <a16:creationId xmlns:a16="http://schemas.microsoft.com/office/drawing/2014/main" id="{526B54D4-D01C-4042-9294-7FCA9F19C3B5}"/>
              </a:ext>
            </a:extLst>
          </p:cNvPr>
          <p:cNvSpPr>
            <a:spLocks noGrp="1"/>
          </p:cNvSpPr>
          <p:nvPr>
            <p:ph idx="1"/>
          </p:nvPr>
        </p:nvSpPr>
        <p:spPr>
          <a:xfrm>
            <a:off x="204597" y="1121625"/>
            <a:ext cx="8734806" cy="5365216"/>
          </a:xfrm>
        </p:spPr>
        <p:txBody>
          <a:bodyPr>
            <a:normAutofit fontScale="92500" lnSpcReduction="10000"/>
          </a:bodyPr>
          <a:lstStyle/>
          <a:p>
            <a:r>
              <a:rPr lang="en-GB" dirty="0"/>
              <a:t>Finding: almost every immunoglobulin variable region sequence was unique to a specific antibody; constant region sequences were composed out of one of a number of invariant sequences</a:t>
            </a:r>
          </a:p>
          <a:p>
            <a:r>
              <a:rPr lang="en-GB" dirty="0"/>
              <a:t>This combination of constancy and enormous variation is possible due to the particular genetic organization of immunoglobulin genes.</a:t>
            </a:r>
          </a:p>
          <a:p>
            <a:r>
              <a:rPr lang="en-GB" dirty="0"/>
              <a:t>In germ-line DNA, multiple gene segments are present („string of pearls“) that eventually will contribute to a specific Ig gene.</a:t>
            </a:r>
          </a:p>
          <a:p>
            <a:r>
              <a:rPr lang="en-GB" dirty="0"/>
              <a:t>The germ-line organization of the Ig-gene fragments does not allow the expression of a functional Ig gene; genomic rearrangement of the Ig gene fragments is a prerequisite for the functional expression of </a:t>
            </a:r>
            <a:r>
              <a:rPr lang="en-GB" dirty="0" err="1"/>
              <a:t>Igs</a:t>
            </a:r>
            <a:r>
              <a:rPr lang="en-GB" dirty="0"/>
              <a:t>.</a:t>
            </a:r>
          </a:p>
          <a:p>
            <a:r>
              <a:rPr lang="en-GB" dirty="0"/>
              <a:t>Genomic Ig gene rearrangement is a random process of joining different gene segments on a genomic level. The diversity created by this random joining of gene fragments is further increased by multiple mechanisms to create an estimated 10</a:t>
            </a:r>
            <a:r>
              <a:rPr lang="en-GB" baseline="30000" dirty="0"/>
              <a:t>8-9</a:t>
            </a:r>
            <a:r>
              <a:rPr lang="en-GB" dirty="0"/>
              <a:t> different Ig specificities.</a:t>
            </a:r>
          </a:p>
          <a:p>
            <a:pPr marL="0" indent="0">
              <a:buNone/>
            </a:pPr>
            <a:r>
              <a:rPr lang="en-GB" b="1" dirty="0"/>
              <a:t>Thus mature B cells contain DNA whose Ig locus is no longer identical to the germ-line organization.</a:t>
            </a:r>
          </a:p>
        </p:txBody>
      </p:sp>
    </p:spTree>
    <p:extLst>
      <p:ext uri="{BB962C8B-B14F-4D97-AF65-F5344CB8AC3E}">
        <p14:creationId xmlns:p14="http://schemas.microsoft.com/office/powerpoint/2010/main" val="3265489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005F-7112-45A2-9CA1-5EB6573ED22B}"/>
              </a:ext>
            </a:extLst>
          </p:cNvPr>
          <p:cNvSpPr>
            <a:spLocks noGrp="1"/>
          </p:cNvSpPr>
          <p:nvPr>
            <p:ph type="title"/>
          </p:nvPr>
        </p:nvSpPr>
        <p:spPr/>
        <p:txBody>
          <a:bodyPr>
            <a:normAutofit fontScale="90000"/>
          </a:bodyPr>
          <a:lstStyle/>
          <a:p>
            <a:r>
              <a:rPr lang="en-GB" dirty="0"/>
              <a:t>Classical experiment by Susumu </a:t>
            </a:r>
            <a:r>
              <a:rPr lang="en-GB" dirty="0" err="1"/>
              <a:t>Tonegawa</a:t>
            </a:r>
            <a:r>
              <a:rPr lang="en-GB" dirty="0"/>
              <a:t> (Nobel 1987)</a:t>
            </a:r>
          </a:p>
        </p:txBody>
      </p:sp>
      <p:sp>
        <p:nvSpPr>
          <p:cNvPr id="3" name="Content Placeholder 2">
            <a:extLst>
              <a:ext uri="{FF2B5EF4-FFF2-40B4-BE49-F238E27FC236}">
                <a16:creationId xmlns:a16="http://schemas.microsoft.com/office/drawing/2014/main" id="{258F25BA-C1C2-4541-A62C-050483C12AA2}"/>
              </a:ext>
            </a:extLst>
          </p:cNvPr>
          <p:cNvSpPr>
            <a:spLocks noGrp="1"/>
          </p:cNvSpPr>
          <p:nvPr>
            <p:ph idx="1"/>
          </p:nvPr>
        </p:nvSpPr>
        <p:spPr/>
        <p:txBody>
          <a:bodyPr>
            <a:normAutofit/>
          </a:bodyPr>
          <a:lstStyle/>
          <a:p>
            <a:pPr>
              <a:lnSpc>
                <a:spcPct val="100000"/>
              </a:lnSpc>
              <a:spcBef>
                <a:spcPts val="0"/>
              </a:spcBef>
            </a:pPr>
            <a:r>
              <a:rPr lang="en-GB" sz="2000" dirty="0"/>
              <a:t>DNA was isolated from embryonic cells or adult myeloma cells</a:t>
            </a:r>
          </a:p>
          <a:p>
            <a:pPr>
              <a:lnSpc>
                <a:spcPct val="100000"/>
              </a:lnSpc>
              <a:spcBef>
                <a:spcPts val="0"/>
              </a:spcBef>
            </a:pPr>
            <a:r>
              <a:rPr lang="en-GB" sz="2000" dirty="0"/>
              <a:t>Digestion of DNAs with various restriction enzymes</a:t>
            </a:r>
          </a:p>
          <a:p>
            <a:pPr>
              <a:lnSpc>
                <a:spcPct val="100000"/>
              </a:lnSpc>
              <a:spcBef>
                <a:spcPts val="0"/>
              </a:spcBef>
            </a:pPr>
            <a:r>
              <a:rPr lang="en-GB" sz="2000" dirty="0"/>
              <a:t>Electrophoresis and hybridization with labelled </a:t>
            </a:r>
            <a:r>
              <a:rPr lang="el-GR" sz="2000" dirty="0"/>
              <a:t>κ-</a:t>
            </a:r>
            <a:r>
              <a:rPr lang="en-GB" sz="2000" dirty="0"/>
              <a:t>light chain mRNA from myeloma cell</a:t>
            </a:r>
          </a:p>
          <a:p>
            <a:pPr>
              <a:lnSpc>
                <a:spcPct val="100000"/>
              </a:lnSpc>
              <a:spcBef>
                <a:spcPts val="0"/>
              </a:spcBef>
            </a:pPr>
            <a:endParaRPr lang="en-GB" sz="2000" dirty="0"/>
          </a:p>
        </p:txBody>
      </p:sp>
      <p:pic>
        <p:nvPicPr>
          <p:cNvPr id="4" name="Image 2" descr="mooc_3_dia26a.jpg">
            <a:extLst>
              <a:ext uri="{FF2B5EF4-FFF2-40B4-BE49-F238E27FC236}">
                <a16:creationId xmlns:a16="http://schemas.microsoft.com/office/drawing/2014/main" id="{DB1BB449-183C-41A0-AA97-41825CA11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29" y="1920308"/>
            <a:ext cx="3840427" cy="4937692"/>
          </a:xfrm>
          <a:prstGeom prst="rect">
            <a:avLst/>
          </a:prstGeom>
        </p:spPr>
      </p:pic>
      <p:pic>
        <p:nvPicPr>
          <p:cNvPr id="5" name="Image 3" descr="mooc_3_dia26b.jpg">
            <a:extLst>
              <a:ext uri="{FF2B5EF4-FFF2-40B4-BE49-F238E27FC236}">
                <a16:creationId xmlns:a16="http://schemas.microsoft.com/office/drawing/2014/main" id="{6278AC61-299F-4C03-B52C-B9BF372EF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123" y="2304210"/>
            <a:ext cx="5063877" cy="1446823"/>
          </a:xfrm>
          <a:prstGeom prst="rect">
            <a:avLst/>
          </a:prstGeom>
        </p:spPr>
      </p:pic>
      <p:pic>
        <p:nvPicPr>
          <p:cNvPr id="6" name="Image 4" descr="mooc_3_dia26c.jpg">
            <a:extLst>
              <a:ext uri="{FF2B5EF4-FFF2-40B4-BE49-F238E27FC236}">
                <a16:creationId xmlns:a16="http://schemas.microsoft.com/office/drawing/2014/main" id="{4C4BB4D6-A5C5-4B80-ACD6-C42710EF45C0}"/>
              </a:ext>
            </a:extLst>
          </p:cNvPr>
          <p:cNvPicPr>
            <a:picLocks noChangeAspect="1"/>
          </p:cNvPicPr>
          <p:nvPr/>
        </p:nvPicPr>
        <p:blipFill rotWithShape="1">
          <a:blip r:embed="rId4">
            <a:extLst>
              <a:ext uri="{28A0092B-C50C-407E-A947-70E740481C1C}">
                <a14:useLocalDpi xmlns:a14="http://schemas.microsoft.com/office/drawing/2010/main" val="0"/>
              </a:ext>
            </a:extLst>
          </a:blip>
          <a:srcRect l="16892"/>
          <a:stretch/>
        </p:blipFill>
        <p:spPr>
          <a:xfrm>
            <a:off x="4225189" y="3622705"/>
            <a:ext cx="4417945" cy="1518831"/>
          </a:xfrm>
          <a:prstGeom prst="rect">
            <a:avLst/>
          </a:prstGeom>
        </p:spPr>
      </p:pic>
    </p:spTree>
    <p:extLst>
      <p:ext uri="{BB962C8B-B14F-4D97-AF65-F5344CB8AC3E}">
        <p14:creationId xmlns:p14="http://schemas.microsoft.com/office/powerpoint/2010/main" val="136528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F45E-3276-4D88-86D3-0421D2C7710E}"/>
              </a:ext>
            </a:extLst>
          </p:cNvPr>
          <p:cNvSpPr>
            <a:spLocks noGrp="1"/>
          </p:cNvSpPr>
          <p:nvPr>
            <p:ph type="title"/>
          </p:nvPr>
        </p:nvSpPr>
        <p:spPr/>
        <p:txBody>
          <a:bodyPr>
            <a:normAutofit/>
          </a:bodyPr>
          <a:lstStyle/>
          <a:p>
            <a:r>
              <a:rPr lang="en-GB" dirty="0"/>
              <a:t>Germline organization of antigen receptor gene loci</a:t>
            </a:r>
          </a:p>
        </p:txBody>
      </p:sp>
      <p:sp>
        <p:nvSpPr>
          <p:cNvPr id="3" name="Content Placeholder 2">
            <a:extLst>
              <a:ext uri="{FF2B5EF4-FFF2-40B4-BE49-F238E27FC236}">
                <a16:creationId xmlns:a16="http://schemas.microsoft.com/office/drawing/2014/main" id="{34D7BB54-6542-427D-ADE1-751FBE314EF6}"/>
              </a:ext>
            </a:extLst>
          </p:cNvPr>
          <p:cNvSpPr>
            <a:spLocks noGrp="1"/>
          </p:cNvSpPr>
          <p:nvPr>
            <p:ph sz="half" idx="1"/>
          </p:nvPr>
        </p:nvSpPr>
        <p:spPr>
          <a:xfrm>
            <a:off x="64323" y="1070766"/>
            <a:ext cx="3549732" cy="4351338"/>
          </a:xfrm>
        </p:spPr>
        <p:txBody>
          <a:bodyPr>
            <a:normAutofit/>
          </a:bodyPr>
          <a:lstStyle/>
          <a:p>
            <a:pPr marL="0" indent="0">
              <a:buNone/>
            </a:pPr>
            <a:r>
              <a:rPr lang="en-GB" sz="2000" dirty="0"/>
              <a:t>In the germline, antigen receptor gene loci contain exons (shown as blocks of various sizes) that are separated by introns (shown as lines). </a:t>
            </a:r>
          </a:p>
          <a:p>
            <a:pPr marL="0" indent="0">
              <a:buNone/>
            </a:pPr>
            <a:r>
              <a:rPr lang="en-GB" sz="2000" dirty="0"/>
              <a:t>Each Ig heavy chain constant (C) region and TCR C region consists of multiple exons that encode the domains of the C regions (the organization of the Cm exon in the Ig heavy chain locus is shown as an example). </a:t>
            </a:r>
          </a:p>
          <a:p>
            <a:endParaRPr lang="en-GB" sz="2000" dirty="0"/>
          </a:p>
        </p:txBody>
      </p:sp>
      <p:sp>
        <p:nvSpPr>
          <p:cNvPr id="4" name="Content Placeholder 3">
            <a:extLst>
              <a:ext uri="{FF2B5EF4-FFF2-40B4-BE49-F238E27FC236}">
                <a16:creationId xmlns:a16="http://schemas.microsoft.com/office/drawing/2014/main" id="{E23EF2C4-DB1D-4F69-8553-F77D33E9D7D7}"/>
              </a:ext>
            </a:extLst>
          </p:cNvPr>
          <p:cNvSpPr>
            <a:spLocks noGrp="1"/>
          </p:cNvSpPr>
          <p:nvPr>
            <p:ph sz="half" idx="2"/>
          </p:nvPr>
        </p:nvSpPr>
        <p:spPr>
          <a:xfrm>
            <a:off x="2685144" y="5724773"/>
            <a:ext cx="6458856" cy="993651"/>
          </a:xfrm>
        </p:spPr>
        <p:txBody>
          <a:bodyPr>
            <a:noAutofit/>
          </a:bodyPr>
          <a:lstStyle/>
          <a:p>
            <a:pPr marL="0" indent="0">
              <a:lnSpc>
                <a:spcPct val="100000"/>
              </a:lnSpc>
              <a:spcBef>
                <a:spcPts val="0"/>
              </a:spcBef>
              <a:buNone/>
            </a:pPr>
            <a:r>
              <a:rPr lang="en-GB" sz="1600" b="1" dirty="0"/>
              <a:t>Antigen receptor gene loci in humans</a:t>
            </a:r>
            <a:r>
              <a:rPr lang="en-GB" sz="1600" dirty="0"/>
              <a:t>, not drawn to scale. </a:t>
            </a:r>
          </a:p>
          <a:p>
            <a:pPr marL="0" indent="0">
              <a:lnSpc>
                <a:spcPct val="100000"/>
              </a:lnSpc>
              <a:spcBef>
                <a:spcPts val="0"/>
              </a:spcBef>
              <a:buNone/>
            </a:pPr>
            <a:r>
              <a:rPr lang="en-GB" sz="1600" b="1" dirty="0"/>
              <a:t>L, leader sequence </a:t>
            </a:r>
            <a:r>
              <a:rPr lang="en-GB" sz="1600" dirty="0"/>
              <a:t>(a small stretch of nucleotides that encodes a peptide that guides proteins through the endoplasmic reticulum and is cleaved from the mature proteins); </a:t>
            </a:r>
            <a:r>
              <a:rPr lang="en-GB" sz="1600" b="1" dirty="0"/>
              <a:t>C, constant; D, diversity; J, joining; V, variable</a:t>
            </a:r>
            <a:r>
              <a:rPr lang="en-GB" sz="1600" dirty="0"/>
              <a:t>.</a:t>
            </a:r>
          </a:p>
          <a:p>
            <a:pPr marL="0" indent="0">
              <a:lnSpc>
                <a:spcPct val="100000"/>
              </a:lnSpc>
              <a:spcBef>
                <a:spcPts val="0"/>
              </a:spcBef>
              <a:buNone/>
            </a:pPr>
            <a:endParaRPr lang="en-GB" sz="1600" dirty="0"/>
          </a:p>
        </p:txBody>
      </p:sp>
      <p:pic>
        <p:nvPicPr>
          <p:cNvPr id="5" name="Image 3" descr="Dia_33.jpg">
            <a:extLst>
              <a:ext uri="{FF2B5EF4-FFF2-40B4-BE49-F238E27FC236}">
                <a16:creationId xmlns:a16="http://schemas.microsoft.com/office/drawing/2014/main" id="{26A39FD2-6F9A-469F-8452-07D8FD2F86A9}"/>
              </a:ext>
            </a:extLst>
          </p:cNvPr>
          <p:cNvPicPr>
            <a:picLocks noChangeAspect="1"/>
          </p:cNvPicPr>
          <p:nvPr/>
        </p:nvPicPr>
        <p:blipFill rotWithShape="1">
          <a:blip r:embed="rId2">
            <a:extLst>
              <a:ext uri="{28A0092B-C50C-407E-A947-70E740481C1C}">
                <a14:useLocalDpi xmlns:a14="http://schemas.microsoft.com/office/drawing/2010/main" val="0"/>
              </a:ext>
            </a:extLst>
          </a:blip>
          <a:srcRect l="3467" r="7674"/>
          <a:stretch/>
        </p:blipFill>
        <p:spPr>
          <a:xfrm>
            <a:off x="3614055" y="768097"/>
            <a:ext cx="5486401" cy="4939392"/>
          </a:xfrm>
          <a:prstGeom prst="rect">
            <a:avLst/>
          </a:prstGeom>
        </p:spPr>
      </p:pic>
      <p:sp>
        <p:nvSpPr>
          <p:cNvPr id="6" name="TextBox 5">
            <a:extLst>
              <a:ext uri="{FF2B5EF4-FFF2-40B4-BE49-F238E27FC236}">
                <a16:creationId xmlns:a16="http://schemas.microsoft.com/office/drawing/2014/main" id="{7EE5C88A-59E5-415E-8271-C71B1F333495}"/>
              </a:ext>
            </a:extLst>
          </p:cNvPr>
          <p:cNvSpPr txBox="1"/>
          <p:nvPr/>
        </p:nvSpPr>
        <p:spPr>
          <a:xfrm>
            <a:off x="64323" y="6211669"/>
            <a:ext cx="1734535" cy="646331"/>
          </a:xfrm>
          <a:prstGeom prst="rect">
            <a:avLst/>
          </a:prstGeom>
          <a:noFill/>
        </p:spPr>
        <p:txBody>
          <a:bodyPr wrap="square" rtlCol="0">
            <a:spAutoFit/>
          </a:bodyPr>
          <a:lstStyle/>
          <a:p>
            <a:r>
              <a:rPr lang="en-US" sz="1200" b="0" i="1" dirty="0">
                <a:latin typeface="+mj-lt"/>
              </a:rPr>
              <a:t>Adapted from Abbas, </a:t>
            </a:r>
            <a:r>
              <a:rPr lang="en-US" sz="1200" i="1" dirty="0">
                <a:latin typeface="+mj-lt"/>
              </a:rPr>
              <a:t>Ce</a:t>
            </a:r>
            <a:r>
              <a:rPr lang="en-US" sz="1200" b="0" i="1" dirty="0">
                <a:latin typeface="+mj-lt"/>
              </a:rPr>
              <a:t>llular and Molecular Immunology</a:t>
            </a:r>
          </a:p>
        </p:txBody>
      </p:sp>
    </p:spTree>
    <p:extLst>
      <p:ext uri="{BB962C8B-B14F-4D97-AF65-F5344CB8AC3E}">
        <p14:creationId xmlns:p14="http://schemas.microsoft.com/office/powerpoint/2010/main" val="3472945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28DB-B3BE-4497-B34E-227B0B66E14D}"/>
              </a:ext>
            </a:extLst>
          </p:cNvPr>
          <p:cNvSpPr>
            <a:spLocks noGrp="1"/>
          </p:cNvSpPr>
          <p:nvPr>
            <p:ph type="title"/>
          </p:nvPr>
        </p:nvSpPr>
        <p:spPr/>
        <p:txBody>
          <a:bodyPr>
            <a:normAutofit/>
          </a:bodyPr>
          <a:lstStyle/>
          <a:p>
            <a:r>
              <a:rPr lang="en-GB" dirty="0"/>
              <a:t>Variable region gene rearrangements</a:t>
            </a:r>
          </a:p>
        </p:txBody>
      </p:sp>
      <p:sp>
        <p:nvSpPr>
          <p:cNvPr id="3" name="Content Placeholder 2">
            <a:extLst>
              <a:ext uri="{FF2B5EF4-FFF2-40B4-BE49-F238E27FC236}">
                <a16:creationId xmlns:a16="http://schemas.microsoft.com/office/drawing/2014/main" id="{295D1869-12F6-48BC-A666-D5CA7FB6F9FC}"/>
              </a:ext>
            </a:extLst>
          </p:cNvPr>
          <p:cNvSpPr>
            <a:spLocks noGrp="1"/>
          </p:cNvSpPr>
          <p:nvPr>
            <p:ph idx="1"/>
          </p:nvPr>
        </p:nvSpPr>
        <p:spPr>
          <a:xfrm>
            <a:off x="204597" y="1492784"/>
            <a:ext cx="8734806" cy="5365216"/>
          </a:xfrm>
        </p:spPr>
        <p:txBody>
          <a:bodyPr>
            <a:normAutofit/>
          </a:bodyPr>
          <a:lstStyle/>
          <a:p>
            <a:pPr>
              <a:spcBef>
                <a:spcPts val="1200"/>
              </a:spcBef>
            </a:pPr>
            <a:r>
              <a:rPr lang="en-GB" dirty="0"/>
              <a:t>Recombination event at the level of </a:t>
            </a:r>
            <a:r>
              <a:rPr lang="en-GB" b="1" dirty="0"/>
              <a:t>genomic DNA </a:t>
            </a:r>
            <a:r>
              <a:rPr lang="en-GB" dirty="0"/>
              <a:t>(only site-specific DNA rearrangements in vertebrates)</a:t>
            </a:r>
          </a:p>
          <a:p>
            <a:pPr>
              <a:spcBef>
                <a:spcPts val="1200"/>
              </a:spcBef>
            </a:pPr>
            <a:r>
              <a:rPr lang="en-GB" dirty="0"/>
              <a:t>Occurs during B cell development in bone marrow</a:t>
            </a:r>
          </a:p>
          <a:p>
            <a:pPr>
              <a:spcBef>
                <a:spcPts val="1200"/>
              </a:spcBef>
            </a:pPr>
            <a:r>
              <a:rPr lang="en-GB" dirty="0"/>
              <a:t>Random genomic rearrangement that occurs </a:t>
            </a:r>
            <a:r>
              <a:rPr lang="en-GB" b="1" dirty="0"/>
              <a:t>in ordered fashion </a:t>
            </a:r>
          </a:p>
          <a:p>
            <a:pPr>
              <a:spcBef>
                <a:spcPts val="1200"/>
              </a:spcBef>
            </a:pPr>
            <a:r>
              <a:rPr lang="en-GB" b="1" dirty="0"/>
              <a:t>1</a:t>
            </a:r>
            <a:r>
              <a:rPr lang="en-GB" b="1" baseline="30000" dirty="0"/>
              <a:t>st</a:t>
            </a:r>
            <a:r>
              <a:rPr lang="en-GB" b="1" dirty="0"/>
              <a:t>: heavy chain V-gene </a:t>
            </a:r>
            <a:r>
              <a:rPr lang="en-GB" dirty="0"/>
              <a:t>rearrangement; </a:t>
            </a:r>
            <a:r>
              <a:rPr lang="en-GB" b="1" dirty="0"/>
              <a:t>2</a:t>
            </a:r>
            <a:r>
              <a:rPr lang="en-GB" b="1" baseline="30000" dirty="0"/>
              <a:t>nd</a:t>
            </a:r>
            <a:r>
              <a:rPr lang="en-GB" b="1" dirty="0"/>
              <a:t>: light chain V-gene </a:t>
            </a:r>
            <a:r>
              <a:rPr lang="en-GB" dirty="0"/>
              <a:t>rearrangement</a:t>
            </a:r>
          </a:p>
          <a:p>
            <a:pPr>
              <a:spcBef>
                <a:spcPts val="1200"/>
              </a:spcBef>
            </a:pPr>
            <a:r>
              <a:rPr lang="en-GB" dirty="0"/>
              <a:t>Antigen specificity is determined by V-region rearrangements</a:t>
            </a:r>
          </a:p>
          <a:p>
            <a:pPr>
              <a:spcBef>
                <a:spcPts val="1200"/>
              </a:spcBef>
            </a:pPr>
            <a:endParaRPr lang="en-GB" dirty="0"/>
          </a:p>
          <a:p>
            <a:pPr>
              <a:spcBef>
                <a:spcPts val="1200"/>
              </a:spcBef>
            </a:pPr>
            <a:endParaRPr lang="en-GB" dirty="0"/>
          </a:p>
        </p:txBody>
      </p:sp>
    </p:spTree>
    <p:extLst>
      <p:ext uri="{BB962C8B-B14F-4D97-AF65-F5344CB8AC3E}">
        <p14:creationId xmlns:p14="http://schemas.microsoft.com/office/powerpoint/2010/main" val="1437190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7C99-EA75-4FE8-8C7D-A99AAA5B39C5}"/>
              </a:ext>
            </a:extLst>
          </p:cNvPr>
          <p:cNvSpPr>
            <a:spLocks noGrp="1"/>
          </p:cNvSpPr>
          <p:nvPr>
            <p:ph type="title"/>
          </p:nvPr>
        </p:nvSpPr>
        <p:spPr/>
        <p:txBody>
          <a:bodyPr>
            <a:normAutofit/>
          </a:bodyPr>
          <a:lstStyle/>
          <a:p>
            <a:r>
              <a:rPr lang="en-GB" dirty="0"/>
              <a:t>Heavy chain: V-D-J rearrangement</a:t>
            </a:r>
          </a:p>
        </p:txBody>
      </p:sp>
      <p:sp>
        <p:nvSpPr>
          <p:cNvPr id="3" name="Content Placeholder 2">
            <a:extLst>
              <a:ext uri="{FF2B5EF4-FFF2-40B4-BE49-F238E27FC236}">
                <a16:creationId xmlns:a16="http://schemas.microsoft.com/office/drawing/2014/main" id="{EE32A53D-08D2-44B9-A6A3-7E4A60000D3B}"/>
              </a:ext>
            </a:extLst>
          </p:cNvPr>
          <p:cNvSpPr>
            <a:spLocks noGrp="1"/>
          </p:cNvSpPr>
          <p:nvPr>
            <p:ph sz="half" idx="1"/>
          </p:nvPr>
        </p:nvSpPr>
        <p:spPr>
          <a:xfrm>
            <a:off x="170794" y="1320872"/>
            <a:ext cx="2960914" cy="5438775"/>
          </a:xfrm>
        </p:spPr>
        <p:txBody>
          <a:bodyPr>
            <a:noAutofit/>
          </a:bodyPr>
          <a:lstStyle/>
          <a:p>
            <a:pPr marL="0" indent="0">
              <a:buNone/>
            </a:pPr>
            <a:r>
              <a:rPr lang="en-GB" sz="1600" dirty="0"/>
              <a:t>The expression of an Ig heavy chain involves two recombination events (D-J joining, followed by joining of a V region to the DJ complex, with deletion and loss of intervening gene segments). The recombined gene is transcribed, and the VDJ segment is spliced onto the first heavy chain RNA (which is </a:t>
            </a:r>
            <a:r>
              <a:rPr lang="el-GR" sz="1600" dirty="0"/>
              <a:t>μ</a:t>
            </a:r>
            <a:r>
              <a:rPr lang="en-GB" sz="1600" dirty="0"/>
              <a:t>). The mRNA is translated to produce the </a:t>
            </a:r>
            <a:r>
              <a:rPr lang="el-GR" sz="1600" dirty="0"/>
              <a:t>μ </a:t>
            </a:r>
            <a:r>
              <a:rPr lang="en-GB" sz="1600" dirty="0"/>
              <a:t>heavy chain protein. The recombination of other antigen receptor genes (Ig light chain and the TCR </a:t>
            </a:r>
            <a:r>
              <a:rPr lang="el-GR" sz="1600" dirty="0"/>
              <a:t>α</a:t>
            </a:r>
            <a:r>
              <a:rPr lang="en-GB" sz="1600" dirty="0"/>
              <a:t> and ß chains) follows essentially the same sequence, except that in loci lacking D segments (Ig light chains and TCR </a:t>
            </a:r>
            <a:r>
              <a:rPr lang="el-GR" sz="1600" dirty="0"/>
              <a:t>α</a:t>
            </a:r>
            <a:r>
              <a:rPr lang="en-GB" sz="1600" dirty="0"/>
              <a:t>), a V gene recombines directly with a J gene segment. TCR, T cell receptor.</a:t>
            </a:r>
          </a:p>
          <a:p>
            <a:pPr marL="0" indent="0">
              <a:buNone/>
            </a:pPr>
            <a:endParaRPr lang="en-GB" sz="1600" dirty="0"/>
          </a:p>
        </p:txBody>
      </p:sp>
      <p:sp>
        <p:nvSpPr>
          <p:cNvPr id="4" name="Content Placeholder 3">
            <a:extLst>
              <a:ext uri="{FF2B5EF4-FFF2-40B4-BE49-F238E27FC236}">
                <a16:creationId xmlns:a16="http://schemas.microsoft.com/office/drawing/2014/main" id="{AA978817-77A4-4DA4-823C-C2E7688462AC}"/>
              </a:ext>
            </a:extLst>
          </p:cNvPr>
          <p:cNvSpPr>
            <a:spLocks noGrp="1"/>
          </p:cNvSpPr>
          <p:nvPr>
            <p:ph sz="half" idx="2"/>
          </p:nvPr>
        </p:nvSpPr>
        <p:spPr>
          <a:xfrm>
            <a:off x="4572000" y="6008915"/>
            <a:ext cx="3886200" cy="1372734"/>
          </a:xfrm>
        </p:spPr>
        <p:txBody>
          <a:bodyPr>
            <a:normAutofit/>
          </a:bodyPr>
          <a:lstStyle/>
          <a:p>
            <a:pPr marL="0" indent="0">
              <a:buNone/>
            </a:pPr>
            <a:r>
              <a:rPr lang="fr-FR" sz="1800" dirty="0"/>
              <a:t>Mature </a:t>
            </a:r>
            <a:r>
              <a:rPr lang="fr-FR" sz="1800" dirty="0" err="1"/>
              <a:t>naive</a:t>
            </a:r>
            <a:r>
              <a:rPr lang="fr-FR" sz="1800" dirty="0"/>
              <a:t> B </a:t>
            </a:r>
            <a:r>
              <a:rPr lang="fr-FR" sz="1800" dirty="0" err="1"/>
              <a:t>cell</a:t>
            </a:r>
            <a:r>
              <a:rPr lang="fr-FR" sz="1800" dirty="0"/>
              <a:t> expresses membrane-</a:t>
            </a:r>
            <a:r>
              <a:rPr lang="fr-FR" sz="1800" dirty="0" err="1"/>
              <a:t>bound</a:t>
            </a:r>
            <a:r>
              <a:rPr lang="fr-FR" sz="1800" dirty="0"/>
              <a:t> IgM and IgD</a:t>
            </a:r>
          </a:p>
          <a:p>
            <a:pPr marL="0" indent="0">
              <a:buNone/>
            </a:pPr>
            <a:endParaRPr lang="en-GB" sz="1800" dirty="0"/>
          </a:p>
        </p:txBody>
      </p:sp>
      <p:pic>
        <p:nvPicPr>
          <p:cNvPr id="5" name="Image 1" descr="Dia_35.jpg">
            <a:extLst>
              <a:ext uri="{FF2B5EF4-FFF2-40B4-BE49-F238E27FC236}">
                <a16:creationId xmlns:a16="http://schemas.microsoft.com/office/drawing/2014/main" id="{3F9A707E-1260-452D-A89C-4DC8D7520210}"/>
              </a:ext>
            </a:extLst>
          </p:cNvPr>
          <p:cNvPicPr>
            <a:picLocks noChangeAspect="1"/>
          </p:cNvPicPr>
          <p:nvPr/>
        </p:nvPicPr>
        <p:blipFill rotWithShape="1">
          <a:blip r:embed="rId2">
            <a:extLst>
              <a:ext uri="{28A0092B-C50C-407E-A947-70E740481C1C}">
                <a14:useLocalDpi xmlns:a14="http://schemas.microsoft.com/office/drawing/2010/main" val="0"/>
              </a:ext>
            </a:extLst>
          </a:blip>
          <a:srcRect r="4292"/>
          <a:stretch/>
        </p:blipFill>
        <p:spPr>
          <a:xfrm>
            <a:off x="3131708" y="1320872"/>
            <a:ext cx="6012292" cy="4449691"/>
          </a:xfrm>
          <a:prstGeom prst="rect">
            <a:avLst/>
          </a:prstGeom>
        </p:spPr>
      </p:pic>
    </p:spTree>
    <p:extLst>
      <p:ext uri="{BB962C8B-B14F-4D97-AF65-F5344CB8AC3E}">
        <p14:creationId xmlns:p14="http://schemas.microsoft.com/office/powerpoint/2010/main" val="587930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EEC2-28E6-44FB-B3A0-FD0BE7E52D49}"/>
              </a:ext>
            </a:extLst>
          </p:cNvPr>
          <p:cNvSpPr>
            <a:spLocks noGrp="1"/>
          </p:cNvSpPr>
          <p:nvPr>
            <p:ph type="title"/>
          </p:nvPr>
        </p:nvSpPr>
        <p:spPr/>
        <p:txBody>
          <a:bodyPr>
            <a:normAutofit/>
          </a:bodyPr>
          <a:lstStyle/>
          <a:p>
            <a:r>
              <a:rPr lang="fr-FR" dirty="0"/>
              <a:t>Light </a:t>
            </a:r>
            <a:r>
              <a:rPr lang="fr-FR" dirty="0" err="1"/>
              <a:t>chain</a:t>
            </a:r>
            <a:r>
              <a:rPr lang="fr-FR" dirty="0"/>
              <a:t>: V-J </a:t>
            </a:r>
            <a:r>
              <a:rPr lang="fr-FR" dirty="0" err="1"/>
              <a:t>rearrangement</a:t>
            </a:r>
            <a:r>
              <a:rPr lang="fr-FR" dirty="0"/>
              <a:t>  (</a:t>
            </a:r>
            <a:r>
              <a:rPr lang="fr-FR" dirty="0" err="1"/>
              <a:t>here</a:t>
            </a:r>
            <a:r>
              <a:rPr lang="fr-FR" dirty="0"/>
              <a:t>: κ-locus)</a:t>
            </a:r>
            <a:endParaRPr lang="en-GB" dirty="0"/>
          </a:p>
        </p:txBody>
      </p:sp>
      <p:pic>
        <p:nvPicPr>
          <p:cNvPr id="3" name="Image 4" descr="Dia_36.jpg">
            <a:extLst>
              <a:ext uri="{FF2B5EF4-FFF2-40B4-BE49-F238E27FC236}">
                <a16:creationId xmlns:a16="http://schemas.microsoft.com/office/drawing/2014/main" id="{9359043B-2BDA-4EFA-AE6E-BF6A65212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139" y="768097"/>
            <a:ext cx="6021288" cy="6021288"/>
          </a:xfrm>
          <a:prstGeom prst="rect">
            <a:avLst/>
          </a:prstGeom>
        </p:spPr>
      </p:pic>
    </p:spTree>
    <p:extLst>
      <p:ext uri="{BB962C8B-B14F-4D97-AF65-F5344CB8AC3E}">
        <p14:creationId xmlns:p14="http://schemas.microsoft.com/office/powerpoint/2010/main" val="4148195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DE96-C27F-47DE-ACB1-0B9527C91FDB}"/>
              </a:ext>
            </a:extLst>
          </p:cNvPr>
          <p:cNvSpPr>
            <a:spLocks noGrp="1"/>
          </p:cNvSpPr>
          <p:nvPr>
            <p:ph type="title"/>
          </p:nvPr>
        </p:nvSpPr>
        <p:spPr/>
        <p:txBody>
          <a:bodyPr>
            <a:normAutofit/>
          </a:bodyPr>
          <a:lstStyle/>
          <a:p>
            <a:r>
              <a:rPr lang="en-GB" dirty="0"/>
              <a:t>Mechanism of V-region rearrangement</a:t>
            </a:r>
          </a:p>
        </p:txBody>
      </p:sp>
      <p:sp>
        <p:nvSpPr>
          <p:cNvPr id="3" name="Content Placeholder 2">
            <a:extLst>
              <a:ext uri="{FF2B5EF4-FFF2-40B4-BE49-F238E27FC236}">
                <a16:creationId xmlns:a16="http://schemas.microsoft.com/office/drawing/2014/main" id="{54AD0E94-58AD-4280-9DD5-0EAE1BB56CE4}"/>
              </a:ext>
            </a:extLst>
          </p:cNvPr>
          <p:cNvSpPr>
            <a:spLocks noGrp="1"/>
          </p:cNvSpPr>
          <p:nvPr>
            <p:ph idx="1"/>
          </p:nvPr>
        </p:nvSpPr>
        <p:spPr/>
        <p:txBody>
          <a:bodyPr/>
          <a:lstStyle/>
          <a:p>
            <a:r>
              <a:rPr lang="en-GB" dirty="0"/>
              <a:t>Presence of </a:t>
            </a:r>
            <a:r>
              <a:rPr lang="en-GB" b="1" dirty="0"/>
              <a:t>unique recombination signal sequences (RSS) </a:t>
            </a:r>
            <a:r>
              <a:rPr lang="en-GB" dirty="0"/>
              <a:t>which flank V, D and J gene segments</a:t>
            </a:r>
          </a:p>
          <a:p>
            <a:r>
              <a:rPr lang="en-GB" dirty="0"/>
              <a:t>RSS function as signal sequences for recombination process by </a:t>
            </a:r>
            <a:r>
              <a:rPr lang="en-GB" b="1" dirty="0"/>
              <a:t>V (D) J recombinases</a:t>
            </a:r>
            <a:r>
              <a:rPr lang="en-GB" dirty="0"/>
              <a:t> called </a:t>
            </a:r>
            <a:r>
              <a:rPr lang="en-GB" b="1" dirty="0"/>
              <a:t>RAG-1 and RAG-2 </a:t>
            </a:r>
            <a:r>
              <a:rPr lang="en-GB" dirty="0"/>
              <a:t>(RAG=recombination-activating genes)</a:t>
            </a:r>
          </a:p>
          <a:p>
            <a:endParaRPr lang="en-GB" dirty="0"/>
          </a:p>
          <a:p>
            <a:endParaRPr lang="en-GB" dirty="0"/>
          </a:p>
        </p:txBody>
      </p:sp>
      <p:pic>
        <p:nvPicPr>
          <p:cNvPr id="4" name="Image 3" descr="Dia_37.jpg">
            <a:extLst>
              <a:ext uri="{FF2B5EF4-FFF2-40B4-BE49-F238E27FC236}">
                <a16:creationId xmlns:a16="http://schemas.microsoft.com/office/drawing/2014/main" id="{5816FA8C-56CF-4FAA-899F-345F1FBE55CD}"/>
              </a:ext>
            </a:extLst>
          </p:cNvPr>
          <p:cNvPicPr>
            <a:picLocks noChangeAspect="1"/>
          </p:cNvPicPr>
          <p:nvPr/>
        </p:nvPicPr>
        <p:blipFill rotWithShape="1">
          <a:blip r:embed="rId2">
            <a:extLst>
              <a:ext uri="{28A0092B-C50C-407E-A947-70E740481C1C}">
                <a14:useLocalDpi xmlns:a14="http://schemas.microsoft.com/office/drawing/2010/main" val="0"/>
              </a:ext>
            </a:extLst>
          </a:blip>
          <a:srcRect t="6773" b="7521"/>
          <a:stretch/>
        </p:blipFill>
        <p:spPr>
          <a:xfrm>
            <a:off x="387457" y="3086423"/>
            <a:ext cx="6223620" cy="3556001"/>
          </a:xfrm>
          <a:prstGeom prst="rect">
            <a:avLst/>
          </a:prstGeom>
        </p:spPr>
      </p:pic>
      <p:grpSp>
        <p:nvGrpSpPr>
          <p:cNvPr id="10" name="Group 9">
            <a:extLst>
              <a:ext uri="{FF2B5EF4-FFF2-40B4-BE49-F238E27FC236}">
                <a16:creationId xmlns:a16="http://schemas.microsoft.com/office/drawing/2014/main" id="{CE907E63-106D-4952-A9C4-7B2B12FC3EBF}"/>
              </a:ext>
            </a:extLst>
          </p:cNvPr>
          <p:cNvGrpSpPr/>
          <p:nvPr/>
        </p:nvGrpSpPr>
        <p:grpSpPr>
          <a:xfrm>
            <a:off x="6277249" y="3468393"/>
            <a:ext cx="2191657" cy="1799771"/>
            <a:chOff x="7061020" y="3729650"/>
            <a:chExt cx="2191657" cy="1799771"/>
          </a:xfrm>
        </p:grpSpPr>
        <p:sp>
          <p:nvSpPr>
            <p:cNvPr id="9" name="Rectangle 8">
              <a:extLst>
                <a:ext uri="{FF2B5EF4-FFF2-40B4-BE49-F238E27FC236}">
                  <a16:creationId xmlns:a16="http://schemas.microsoft.com/office/drawing/2014/main" id="{43BBAFEC-A2B7-40CC-B98C-02C1FF31793A}"/>
                </a:ext>
              </a:extLst>
            </p:cNvPr>
            <p:cNvSpPr/>
            <p:nvPr/>
          </p:nvSpPr>
          <p:spPr>
            <a:xfrm>
              <a:off x="7061020" y="3729650"/>
              <a:ext cx="2191657" cy="17997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extLst>
                <a:ext uri="{FF2B5EF4-FFF2-40B4-BE49-F238E27FC236}">
                  <a16:creationId xmlns:a16="http://schemas.microsoft.com/office/drawing/2014/main" id="{EB13A772-2E99-465E-A400-0DE981A6D2DB}"/>
                </a:ext>
              </a:extLst>
            </p:cNvPr>
            <p:cNvSpPr/>
            <p:nvPr/>
          </p:nvSpPr>
          <p:spPr>
            <a:xfrm rot="5400000">
              <a:off x="7293248" y="4165078"/>
              <a:ext cx="406400" cy="3628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D524A3B9-9104-4421-876B-E91982DFBD1A}"/>
                </a:ext>
              </a:extLst>
            </p:cNvPr>
            <p:cNvSpPr/>
            <p:nvPr/>
          </p:nvSpPr>
          <p:spPr>
            <a:xfrm rot="5400000">
              <a:off x="7293247" y="4682996"/>
              <a:ext cx="406400" cy="36285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4518F99-2B11-464C-8B7B-95F9A163D153}"/>
                </a:ext>
              </a:extLst>
            </p:cNvPr>
            <p:cNvSpPr txBox="1"/>
            <p:nvPr/>
          </p:nvSpPr>
          <p:spPr>
            <a:xfrm>
              <a:off x="7627006" y="4161840"/>
              <a:ext cx="1433149" cy="369332"/>
            </a:xfrm>
            <a:prstGeom prst="rect">
              <a:avLst/>
            </a:prstGeom>
            <a:noFill/>
          </p:spPr>
          <p:txBody>
            <a:bodyPr wrap="none" rtlCol="0">
              <a:spAutoFit/>
            </a:bodyPr>
            <a:lstStyle/>
            <a:p>
              <a:r>
                <a:rPr lang="en-GB" dirty="0"/>
                <a:t>Two Turn RSS</a:t>
              </a:r>
            </a:p>
          </p:txBody>
        </p:sp>
        <p:sp>
          <p:nvSpPr>
            <p:cNvPr id="8" name="TextBox 7">
              <a:extLst>
                <a:ext uri="{FF2B5EF4-FFF2-40B4-BE49-F238E27FC236}">
                  <a16:creationId xmlns:a16="http://schemas.microsoft.com/office/drawing/2014/main" id="{2A8CBFA6-B27A-4BFB-BB30-11EB61A8A80E}"/>
                </a:ext>
              </a:extLst>
            </p:cNvPr>
            <p:cNvSpPr txBox="1"/>
            <p:nvPr/>
          </p:nvSpPr>
          <p:spPr>
            <a:xfrm>
              <a:off x="7627006" y="4679758"/>
              <a:ext cx="1435329" cy="369332"/>
            </a:xfrm>
            <a:prstGeom prst="rect">
              <a:avLst/>
            </a:prstGeom>
            <a:noFill/>
          </p:spPr>
          <p:txBody>
            <a:bodyPr wrap="none" rtlCol="0">
              <a:spAutoFit/>
            </a:bodyPr>
            <a:lstStyle/>
            <a:p>
              <a:r>
                <a:rPr lang="en-GB" dirty="0"/>
                <a:t>One Turn RSS</a:t>
              </a:r>
            </a:p>
          </p:txBody>
        </p:sp>
      </p:grpSp>
    </p:spTree>
    <p:extLst>
      <p:ext uri="{BB962C8B-B14F-4D97-AF65-F5344CB8AC3E}">
        <p14:creationId xmlns:p14="http://schemas.microsoft.com/office/powerpoint/2010/main" val="611973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Questions </a:t>
            </a:r>
          </a:p>
        </p:txBody>
      </p:sp>
      <p:sp>
        <p:nvSpPr>
          <p:cNvPr id="3" name="Content Placeholder 2"/>
          <p:cNvSpPr>
            <a:spLocks noGrp="1"/>
          </p:cNvSpPr>
          <p:nvPr>
            <p:ph idx="1"/>
          </p:nvPr>
        </p:nvSpPr>
        <p:spPr>
          <a:xfrm>
            <a:off x="403326" y="2001190"/>
            <a:ext cx="8337347" cy="3485210"/>
          </a:xfrm>
        </p:spPr>
        <p:txBody>
          <a:bodyPr/>
          <a:lstStyle/>
          <a:p>
            <a:r>
              <a:rPr lang="en-GB" dirty="0"/>
              <a:t>How do the antigen receptors of lymphocytes recognize </a:t>
            </a:r>
            <a:r>
              <a:rPr lang="en-GB" b="1" dirty="0"/>
              <a:t>extremely diverse antigens</a:t>
            </a:r>
            <a:r>
              <a:rPr lang="en-GB" dirty="0"/>
              <a:t>?</a:t>
            </a:r>
          </a:p>
          <a:p>
            <a:r>
              <a:rPr lang="en-GB" dirty="0"/>
              <a:t>How is the </a:t>
            </a:r>
            <a:r>
              <a:rPr lang="en-GB" b="1" dirty="0"/>
              <a:t>vast diversity of receptor structures </a:t>
            </a:r>
            <a:r>
              <a:rPr lang="en-GB" dirty="0"/>
              <a:t>generated in lymphocytes? </a:t>
            </a:r>
          </a:p>
          <a:p>
            <a:endParaRPr lang="en-GB" dirty="0"/>
          </a:p>
          <a:p>
            <a:pPr marL="0" indent="0">
              <a:buNone/>
            </a:pPr>
            <a:r>
              <a:rPr lang="en-GB" dirty="0"/>
              <a:t>The diversity of antigen recognition implies the existence of many structurally different antigen receptor proteins, more than can reasonably be encoded in the inherited genome (germline). </a:t>
            </a:r>
          </a:p>
          <a:p>
            <a:pPr marL="0" indent="0">
              <a:buNone/>
            </a:pPr>
            <a:endParaRPr lang="en-GB" dirty="0"/>
          </a:p>
        </p:txBody>
      </p:sp>
    </p:spTree>
    <p:extLst>
      <p:ext uri="{BB962C8B-B14F-4D97-AF65-F5344CB8AC3E}">
        <p14:creationId xmlns:p14="http://schemas.microsoft.com/office/powerpoint/2010/main" val="1884884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493E-5DFC-470F-BFBF-F7D192A2E476}"/>
              </a:ext>
            </a:extLst>
          </p:cNvPr>
          <p:cNvSpPr>
            <a:spLocks noGrp="1"/>
          </p:cNvSpPr>
          <p:nvPr>
            <p:ph type="title"/>
          </p:nvPr>
        </p:nvSpPr>
        <p:spPr/>
        <p:txBody>
          <a:bodyPr>
            <a:normAutofit/>
          </a:bodyPr>
          <a:lstStyle/>
          <a:p>
            <a:r>
              <a:rPr lang="en-GB" dirty="0"/>
              <a:t>Combinatorial antibody diversity</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7A352F7A-55E8-4C84-A503-831543FC3DFA}"/>
                  </a:ext>
                </a:extLst>
              </p:cNvPr>
              <p:cNvGraphicFramePr>
                <a:graphicFrameLocks noGrp="1"/>
              </p:cNvGraphicFramePr>
              <p:nvPr>
                <p:ph idx="1"/>
                <p:extLst>
                  <p:ext uri="{D42A27DB-BD31-4B8C-83A1-F6EECF244321}">
                    <p14:modId xmlns:p14="http://schemas.microsoft.com/office/powerpoint/2010/main" val="1630422653"/>
                  </p:ext>
                </p:extLst>
              </p:nvPr>
            </p:nvGraphicFramePr>
            <p:xfrm>
              <a:off x="204527" y="1556431"/>
              <a:ext cx="8734946" cy="2204720"/>
            </p:xfrm>
            <a:graphic>
              <a:graphicData uri="http://schemas.openxmlformats.org/drawingml/2006/table">
                <a:tbl>
                  <a:tblPr firstRow="1" bandRow="1">
                    <a:tableStyleId>{C083E6E3-FA7D-4D7B-A595-EF9225AFEA82}</a:tableStyleId>
                  </a:tblPr>
                  <a:tblGrid>
                    <a:gridCol w="3087833">
                      <a:extLst>
                        <a:ext uri="{9D8B030D-6E8A-4147-A177-3AD203B41FA5}">
                          <a16:colId xmlns:a16="http://schemas.microsoft.com/office/drawing/2014/main" val="3932313941"/>
                        </a:ext>
                      </a:extLst>
                    </a:gridCol>
                    <a:gridCol w="2014256">
                      <a:extLst>
                        <a:ext uri="{9D8B030D-6E8A-4147-A177-3AD203B41FA5}">
                          <a16:colId xmlns:a16="http://schemas.microsoft.com/office/drawing/2014/main" val="3660569542"/>
                        </a:ext>
                      </a:extLst>
                    </a:gridCol>
                    <a:gridCol w="1547664">
                      <a:extLst>
                        <a:ext uri="{9D8B030D-6E8A-4147-A177-3AD203B41FA5}">
                          <a16:colId xmlns:a16="http://schemas.microsoft.com/office/drawing/2014/main" val="3600846419"/>
                        </a:ext>
                      </a:extLst>
                    </a:gridCol>
                    <a:gridCol w="2085193">
                      <a:extLst>
                        <a:ext uri="{9D8B030D-6E8A-4147-A177-3AD203B41FA5}">
                          <a16:colId xmlns:a16="http://schemas.microsoft.com/office/drawing/2014/main" val="588135741"/>
                        </a:ext>
                      </a:extLst>
                    </a:gridCol>
                  </a:tblGrid>
                  <a:tr h="370840">
                    <a:tc>
                      <a:txBody>
                        <a:bodyPr/>
                        <a:lstStyle/>
                        <a:p>
                          <a:r>
                            <a:rPr lang="en-GB" dirty="0"/>
                            <a:t>Germ-line segments</a:t>
                          </a:r>
                        </a:p>
                      </a:txBody>
                      <a:tcPr marL="90698" marR="90698"/>
                    </a:tc>
                    <a:tc>
                      <a:txBody>
                        <a:bodyPr/>
                        <a:lstStyle/>
                        <a:p>
                          <a:r>
                            <a:rPr lang="en-GB" dirty="0"/>
                            <a:t>Heavy chain</a:t>
                          </a:r>
                        </a:p>
                      </a:txBody>
                      <a:tcPr marL="90698" marR="90698"/>
                    </a:tc>
                    <a:tc>
                      <a:txBody>
                        <a:bodyPr/>
                        <a:lstStyle/>
                        <a:p>
                          <a:r>
                            <a:rPr lang="en-GB" dirty="0"/>
                            <a:t>Light chain (</a:t>
                          </a:r>
                          <a:r>
                            <a:rPr lang="el-GR" dirty="0"/>
                            <a:t>κ</a:t>
                          </a:r>
                          <a:r>
                            <a:rPr lang="fr-CH" dirty="0"/>
                            <a:t>)</a:t>
                          </a:r>
                          <a:endParaRPr lang="en-GB" dirty="0"/>
                        </a:p>
                      </a:txBody>
                      <a:tcPr marL="90698" marR="90698"/>
                    </a:tc>
                    <a:tc>
                      <a:txBody>
                        <a:bodyPr/>
                        <a:lstStyle/>
                        <a:p>
                          <a:r>
                            <a:rPr lang="en-GB" dirty="0"/>
                            <a:t>Light chain (</a:t>
                          </a:r>
                          <a:r>
                            <a:rPr lang="el-GR" dirty="0"/>
                            <a:t>λ</a:t>
                          </a:r>
                          <a:r>
                            <a:rPr lang="fr-CH" dirty="0"/>
                            <a:t>)</a:t>
                          </a:r>
                          <a:endParaRPr lang="en-GB" dirty="0"/>
                        </a:p>
                      </a:txBody>
                      <a:tcPr marL="90698" marR="90698"/>
                    </a:tc>
                    <a:extLst>
                      <a:ext uri="{0D108BD9-81ED-4DB2-BD59-A6C34878D82A}">
                        <a16:rowId xmlns:a16="http://schemas.microsoft.com/office/drawing/2014/main" val="3236213515"/>
                      </a:ext>
                    </a:extLst>
                  </a:tr>
                  <a:tr h="548141">
                    <a:tc>
                      <a:txBody>
                        <a:bodyPr/>
                        <a:lstStyle/>
                        <a:p>
                          <a:r>
                            <a:rPr lang="en-GB" dirty="0"/>
                            <a:t>V</a:t>
                          </a:r>
                        </a:p>
                        <a:p>
                          <a:r>
                            <a:rPr lang="en-GB" dirty="0"/>
                            <a:t>D</a:t>
                          </a:r>
                        </a:p>
                        <a:p>
                          <a:r>
                            <a:rPr lang="en-GB" dirty="0"/>
                            <a:t>J</a:t>
                          </a:r>
                        </a:p>
                      </a:txBody>
                      <a:tcPr marL="90698" marR="90698"/>
                    </a:tc>
                    <a:tc>
                      <a:txBody>
                        <a:bodyPr/>
                        <a:lstStyle/>
                        <a:p>
                          <a:r>
                            <a:rPr lang="en-GB" dirty="0"/>
                            <a:t>51</a:t>
                          </a:r>
                        </a:p>
                        <a:p>
                          <a:r>
                            <a:rPr lang="en-GB" dirty="0"/>
                            <a:t>27</a:t>
                          </a:r>
                        </a:p>
                        <a:p>
                          <a:r>
                            <a:rPr lang="en-GB" dirty="0"/>
                            <a:t>6</a:t>
                          </a:r>
                        </a:p>
                      </a:txBody>
                      <a:tcPr marL="90698" marR="90698"/>
                    </a:tc>
                    <a:tc>
                      <a:txBody>
                        <a:bodyPr/>
                        <a:lstStyle/>
                        <a:p>
                          <a:r>
                            <a:rPr lang="en-GB" dirty="0"/>
                            <a:t>40</a:t>
                          </a:r>
                        </a:p>
                        <a:p>
                          <a:endParaRPr lang="en-GB" dirty="0"/>
                        </a:p>
                        <a:p>
                          <a:r>
                            <a:rPr lang="en-GB" dirty="0"/>
                            <a:t>5</a:t>
                          </a:r>
                        </a:p>
                      </a:txBody>
                      <a:tcPr marL="90698" marR="90698"/>
                    </a:tc>
                    <a:tc>
                      <a:txBody>
                        <a:bodyPr/>
                        <a:lstStyle/>
                        <a:p>
                          <a:r>
                            <a:rPr lang="en-GB" dirty="0"/>
                            <a:t>30</a:t>
                          </a:r>
                        </a:p>
                        <a:p>
                          <a:endParaRPr lang="en-GB" dirty="0"/>
                        </a:p>
                        <a:p>
                          <a:r>
                            <a:rPr lang="en-GB" dirty="0"/>
                            <a:t>4</a:t>
                          </a:r>
                        </a:p>
                      </a:txBody>
                      <a:tcPr marL="90698" marR="90698"/>
                    </a:tc>
                    <a:extLst>
                      <a:ext uri="{0D108BD9-81ED-4DB2-BD59-A6C34878D82A}">
                        <a16:rowId xmlns:a16="http://schemas.microsoft.com/office/drawing/2014/main" val="4081501335"/>
                      </a:ext>
                    </a:extLst>
                  </a:tr>
                  <a:tr h="370840">
                    <a:tc>
                      <a:txBody>
                        <a:bodyPr/>
                        <a:lstStyle/>
                        <a:p>
                          <a:r>
                            <a:rPr lang="en-GB" dirty="0"/>
                            <a:t>V-D-J and V-J joining</a:t>
                          </a:r>
                        </a:p>
                      </a:txBody>
                      <a:tcPr marL="90698" marR="90698"/>
                    </a:tc>
                    <a:tc>
                      <a:txBody>
                        <a:bodyPr/>
                        <a:lstStyle/>
                        <a:p>
                          <a:r>
                            <a:rPr lang="en-GB" dirty="0"/>
                            <a:t>51</a:t>
                          </a:r>
                          <a14:m>
                            <m:oMath xmlns:m="http://schemas.openxmlformats.org/officeDocument/2006/math">
                              <m:r>
                                <a:rPr lang="fr-CH" b="0" i="0" smtClean="0">
                                  <a:latin typeface="Cambria Math" panose="02040503050406030204" pitchFamily="18" charset="0"/>
                                </a:rPr>
                                <m:t> </m:t>
                              </m:r>
                              <m:r>
                                <a:rPr lang="en-GB" smtClean="0">
                                  <a:latin typeface="Cambria Math" panose="02040503050406030204" pitchFamily="18" charset="0"/>
                                </a:rPr>
                                <m:t>×</m:t>
                              </m:r>
                              <m:r>
                                <a:rPr lang="fr-CH" b="0" i="0" smtClean="0">
                                  <a:latin typeface="Cambria Math" panose="02040503050406030204" pitchFamily="18" charset="0"/>
                                </a:rPr>
                                <m:t> </m:t>
                              </m:r>
                            </m:oMath>
                          </a14:m>
                          <a:r>
                            <a:rPr lang="en-GB" dirty="0"/>
                            <a:t>27 </a:t>
                          </a:r>
                          <a14:m>
                            <m:oMath xmlns:m="http://schemas.openxmlformats.org/officeDocument/2006/math">
                              <m:r>
                                <a:rPr lang="en-GB" smtClean="0">
                                  <a:latin typeface="Cambria Math" panose="02040503050406030204" pitchFamily="18" charset="0"/>
                                </a:rPr>
                                <m:t>×</m:t>
                              </m:r>
                            </m:oMath>
                          </a14:m>
                          <a:r>
                            <a:rPr lang="en-GB" dirty="0"/>
                            <a:t> 6 = 8262</a:t>
                          </a:r>
                        </a:p>
                      </a:txBody>
                      <a:tcPr marL="90698" marR="906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a:t>
                          </a:r>
                          <a14:m>
                            <m:oMath xmlns:m="http://schemas.openxmlformats.org/officeDocument/2006/math">
                              <m:r>
                                <a:rPr lang="fr-CH" smtClean="0">
                                  <a:latin typeface="Cambria Math" panose="02040503050406030204" pitchFamily="18" charset="0"/>
                                </a:rPr>
                                <m:t>0</m:t>
                              </m:r>
                              <m:r>
                                <a:rPr lang="en-GB" smtClean="0">
                                  <a:latin typeface="Cambria Math" panose="02040503050406030204" pitchFamily="18" charset="0"/>
                                </a:rPr>
                                <m:t>×</m:t>
                              </m:r>
                              <m:r>
                                <a:rPr lang="fr-CH" smtClean="0">
                                  <a:latin typeface="Cambria Math" panose="02040503050406030204" pitchFamily="18" charset="0"/>
                                </a:rPr>
                                <m:t>5</m:t>
                              </m:r>
                            </m:oMath>
                          </a14:m>
                          <a:r>
                            <a:rPr lang="en-GB" dirty="0"/>
                            <a:t> = 200</a:t>
                          </a:r>
                        </a:p>
                      </a:txBody>
                      <a:tcPr marL="90698" marR="906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14:m>
                            <m:oMath xmlns:m="http://schemas.openxmlformats.org/officeDocument/2006/math">
                              <m:r>
                                <a:rPr lang="fr-CH" smtClean="0">
                                  <a:latin typeface="Cambria Math" panose="02040503050406030204" pitchFamily="18" charset="0"/>
                                </a:rPr>
                                <m:t>0</m:t>
                              </m:r>
                              <m:r>
                                <a:rPr lang="en-GB" smtClean="0">
                                  <a:latin typeface="Cambria Math" panose="02040503050406030204" pitchFamily="18" charset="0"/>
                                </a:rPr>
                                <m:t>×</m:t>
                              </m:r>
                              <m:r>
                                <a:rPr lang="fr-CH" b="0" i="0" smtClean="0">
                                  <a:latin typeface="Cambria Math" panose="02040503050406030204" pitchFamily="18" charset="0"/>
                                </a:rPr>
                                <m:t> </m:t>
                              </m:r>
                            </m:oMath>
                          </a14:m>
                          <a:r>
                            <a:rPr lang="en-GB" dirty="0"/>
                            <a:t>4 = 120</a:t>
                          </a:r>
                        </a:p>
                      </a:txBody>
                      <a:tcPr marL="90698" marR="90698"/>
                    </a:tc>
                    <a:extLst>
                      <a:ext uri="{0D108BD9-81ED-4DB2-BD59-A6C34878D82A}">
                        <a16:rowId xmlns:a16="http://schemas.microsoft.com/office/drawing/2014/main" val="1658526255"/>
                      </a:ext>
                    </a:extLst>
                  </a:tr>
                  <a:tr h="370840">
                    <a:tc>
                      <a:txBody>
                        <a:bodyPr/>
                        <a:lstStyle/>
                        <a:p>
                          <a:r>
                            <a:rPr lang="en-GB" dirty="0"/>
                            <a:t>Heavy &amp; light chain association</a:t>
                          </a:r>
                        </a:p>
                      </a:txBody>
                      <a:tcPr marL="90698" marR="90698"/>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8262</a:t>
                          </a:r>
                          <a14:m>
                            <m:oMath xmlns:m="http://schemas.openxmlformats.org/officeDocument/2006/math">
                              <m:r>
                                <a:rPr lang="en-GB" smtClean="0">
                                  <a:latin typeface="Cambria Math" panose="02040503050406030204" pitchFamily="18" charset="0"/>
                                </a:rPr>
                                <m:t>×</m:t>
                              </m:r>
                            </m:oMath>
                          </a14:m>
                          <a:r>
                            <a:rPr lang="en-GB" dirty="0"/>
                            <a:t>(200 +120) =</a:t>
                          </a:r>
                          <a:r>
                            <a:rPr lang="en-GB" b="1" dirty="0"/>
                            <a:t>2.64</a:t>
                          </a:r>
                          <a14:m>
                            <m:oMath xmlns:m="http://schemas.openxmlformats.org/officeDocument/2006/math">
                              <m:r>
                                <a:rPr lang="en-GB" b="1" smtClean="0">
                                  <a:latin typeface="Cambria Math" panose="02040503050406030204" pitchFamily="18" charset="0"/>
                                </a:rPr>
                                <m:t>×</m:t>
                              </m:r>
                            </m:oMath>
                          </a14:m>
                          <a:r>
                            <a:rPr lang="en-GB" b="1" dirty="0"/>
                            <a:t>10</a:t>
                          </a:r>
                          <a:r>
                            <a:rPr lang="en-GB" b="1" baseline="30000" dirty="0"/>
                            <a:t>6    </a:t>
                          </a:r>
                          <a:r>
                            <a:rPr lang="en-GB" sz="1800" kern="1200" dirty="0">
                              <a:solidFill>
                                <a:schemeClr val="tx1"/>
                              </a:solidFill>
                              <a:latin typeface="+mn-lt"/>
                              <a:ea typeface="+mn-ea"/>
                              <a:cs typeface="+mn-cs"/>
                            </a:rPr>
                            <a:t>(in mice: </a:t>
                          </a:r>
                          <a:r>
                            <a:rPr lang="en-GB" sz="1800" b="1" dirty="0"/>
                            <a:t>2.41</a:t>
                          </a:r>
                          <a14:m>
                            <m:oMath xmlns:m="http://schemas.openxmlformats.org/officeDocument/2006/math">
                              <m:r>
                                <a:rPr lang="en-GB" sz="1800" b="1">
                                  <a:latin typeface="Cambria Math" panose="02040503050406030204" pitchFamily="18" charset="0"/>
                                </a:rPr>
                                <m:t>×</m:t>
                              </m:r>
                            </m:oMath>
                          </a14:m>
                          <a:r>
                            <a:rPr lang="en-GB" sz="1800" b="1" dirty="0"/>
                            <a:t>10</a:t>
                          </a:r>
                          <a:r>
                            <a:rPr lang="en-GB" sz="1800" b="1" baseline="30000" dirty="0"/>
                            <a:t>6</a:t>
                          </a:r>
                          <a:r>
                            <a:rPr lang="en-GB" sz="1800" dirty="0"/>
                            <a:t>)</a:t>
                          </a:r>
                          <a:endParaRPr lang="en-GB" sz="1800" kern="1200" dirty="0">
                            <a:solidFill>
                              <a:schemeClr val="tx1"/>
                            </a:solidFill>
                            <a:latin typeface="+mn-lt"/>
                            <a:ea typeface="+mn-ea"/>
                            <a:cs typeface="+mn-cs"/>
                          </a:endParaRPr>
                        </a:p>
                        <a:p>
                          <a:endParaRPr lang="en-GB" b="1" baseline="30000" dirty="0"/>
                        </a:p>
                      </a:txBody>
                      <a:tcPr marL="90698" marR="90698"/>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11328786"/>
                      </a:ext>
                    </a:extLst>
                  </a:tr>
                </a:tbl>
              </a:graphicData>
            </a:graphic>
          </p:graphicFrame>
        </mc:Choice>
        <mc:Fallback xmlns="">
          <p:graphicFrame>
            <p:nvGraphicFramePr>
              <p:cNvPr id="4" name="Content Placeholder 3">
                <a:extLst>
                  <a:ext uri="{FF2B5EF4-FFF2-40B4-BE49-F238E27FC236}">
                    <a16:creationId xmlns:a16="http://schemas.microsoft.com/office/drawing/2014/main" id="{7A352F7A-55E8-4C84-A503-831543FC3DFA}"/>
                  </a:ext>
                </a:extLst>
              </p:cNvPr>
              <p:cNvGraphicFramePr>
                <a:graphicFrameLocks noGrp="1"/>
              </p:cNvGraphicFramePr>
              <p:nvPr>
                <p:ph idx="1"/>
                <p:extLst>
                  <p:ext uri="{D42A27DB-BD31-4B8C-83A1-F6EECF244321}">
                    <p14:modId xmlns:p14="http://schemas.microsoft.com/office/powerpoint/2010/main" val="1630422653"/>
                  </p:ext>
                </p:extLst>
              </p:nvPr>
            </p:nvGraphicFramePr>
            <p:xfrm>
              <a:off x="204527" y="1556431"/>
              <a:ext cx="8734946" cy="2204720"/>
            </p:xfrm>
            <a:graphic>
              <a:graphicData uri="http://schemas.openxmlformats.org/drawingml/2006/table">
                <a:tbl>
                  <a:tblPr firstRow="1" bandRow="1">
                    <a:tableStyleId>{C083E6E3-FA7D-4D7B-A595-EF9225AFEA82}</a:tableStyleId>
                  </a:tblPr>
                  <a:tblGrid>
                    <a:gridCol w="3087833">
                      <a:extLst>
                        <a:ext uri="{9D8B030D-6E8A-4147-A177-3AD203B41FA5}">
                          <a16:colId xmlns:a16="http://schemas.microsoft.com/office/drawing/2014/main" val="3932313941"/>
                        </a:ext>
                      </a:extLst>
                    </a:gridCol>
                    <a:gridCol w="2014256">
                      <a:extLst>
                        <a:ext uri="{9D8B030D-6E8A-4147-A177-3AD203B41FA5}">
                          <a16:colId xmlns:a16="http://schemas.microsoft.com/office/drawing/2014/main" val="3660569542"/>
                        </a:ext>
                      </a:extLst>
                    </a:gridCol>
                    <a:gridCol w="1547664">
                      <a:extLst>
                        <a:ext uri="{9D8B030D-6E8A-4147-A177-3AD203B41FA5}">
                          <a16:colId xmlns:a16="http://schemas.microsoft.com/office/drawing/2014/main" val="3600846419"/>
                        </a:ext>
                      </a:extLst>
                    </a:gridCol>
                    <a:gridCol w="2085193">
                      <a:extLst>
                        <a:ext uri="{9D8B030D-6E8A-4147-A177-3AD203B41FA5}">
                          <a16:colId xmlns:a16="http://schemas.microsoft.com/office/drawing/2014/main" val="588135741"/>
                        </a:ext>
                      </a:extLst>
                    </a:gridCol>
                  </a:tblGrid>
                  <a:tr h="370840">
                    <a:tc>
                      <a:txBody>
                        <a:bodyPr/>
                        <a:lstStyle/>
                        <a:p>
                          <a:r>
                            <a:rPr lang="en-GB" dirty="0"/>
                            <a:t>Germ-line segments</a:t>
                          </a:r>
                        </a:p>
                      </a:txBody>
                      <a:tcPr marL="90698" marR="90698"/>
                    </a:tc>
                    <a:tc>
                      <a:txBody>
                        <a:bodyPr/>
                        <a:lstStyle/>
                        <a:p>
                          <a:r>
                            <a:rPr lang="en-GB" dirty="0"/>
                            <a:t>Heavy chain</a:t>
                          </a:r>
                        </a:p>
                      </a:txBody>
                      <a:tcPr marL="90698" marR="90698"/>
                    </a:tc>
                    <a:tc>
                      <a:txBody>
                        <a:bodyPr/>
                        <a:lstStyle/>
                        <a:p>
                          <a:r>
                            <a:rPr lang="en-GB" dirty="0"/>
                            <a:t>Light chain (</a:t>
                          </a:r>
                          <a:r>
                            <a:rPr lang="el-GR" dirty="0"/>
                            <a:t>κ</a:t>
                          </a:r>
                          <a:r>
                            <a:rPr lang="fr-CH" dirty="0"/>
                            <a:t>)</a:t>
                          </a:r>
                          <a:endParaRPr lang="en-GB" dirty="0"/>
                        </a:p>
                      </a:txBody>
                      <a:tcPr marL="90698" marR="90698"/>
                    </a:tc>
                    <a:tc>
                      <a:txBody>
                        <a:bodyPr/>
                        <a:lstStyle/>
                        <a:p>
                          <a:r>
                            <a:rPr lang="en-GB" dirty="0"/>
                            <a:t>Light chain (</a:t>
                          </a:r>
                          <a:r>
                            <a:rPr lang="el-GR" dirty="0"/>
                            <a:t>λ</a:t>
                          </a:r>
                          <a:r>
                            <a:rPr lang="fr-CH" dirty="0"/>
                            <a:t>)</a:t>
                          </a:r>
                          <a:endParaRPr lang="en-GB" dirty="0"/>
                        </a:p>
                      </a:txBody>
                      <a:tcPr marL="90698" marR="90698"/>
                    </a:tc>
                    <a:extLst>
                      <a:ext uri="{0D108BD9-81ED-4DB2-BD59-A6C34878D82A}">
                        <a16:rowId xmlns:a16="http://schemas.microsoft.com/office/drawing/2014/main" val="3236213515"/>
                      </a:ext>
                    </a:extLst>
                  </a:tr>
                  <a:tr h="914400">
                    <a:tc>
                      <a:txBody>
                        <a:bodyPr/>
                        <a:lstStyle/>
                        <a:p>
                          <a:r>
                            <a:rPr lang="en-GB" dirty="0"/>
                            <a:t>V</a:t>
                          </a:r>
                        </a:p>
                        <a:p>
                          <a:r>
                            <a:rPr lang="en-GB" dirty="0"/>
                            <a:t>D</a:t>
                          </a:r>
                        </a:p>
                        <a:p>
                          <a:r>
                            <a:rPr lang="en-GB" dirty="0"/>
                            <a:t>J</a:t>
                          </a:r>
                        </a:p>
                      </a:txBody>
                      <a:tcPr marL="90698" marR="90698"/>
                    </a:tc>
                    <a:tc>
                      <a:txBody>
                        <a:bodyPr/>
                        <a:lstStyle/>
                        <a:p>
                          <a:r>
                            <a:rPr lang="en-GB" dirty="0"/>
                            <a:t>51</a:t>
                          </a:r>
                        </a:p>
                        <a:p>
                          <a:r>
                            <a:rPr lang="en-GB" dirty="0"/>
                            <a:t>27</a:t>
                          </a:r>
                        </a:p>
                        <a:p>
                          <a:r>
                            <a:rPr lang="en-GB" dirty="0"/>
                            <a:t>6</a:t>
                          </a:r>
                        </a:p>
                      </a:txBody>
                      <a:tcPr marL="90698" marR="90698"/>
                    </a:tc>
                    <a:tc>
                      <a:txBody>
                        <a:bodyPr/>
                        <a:lstStyle/>
                        <a:p>
                          <a:r>
                            <a:rPr lang="en-GB" dirty="0"/>
                            <a:t>40</a:t>
                          </a:r>
                        </a:p>
                        <a:p>
                          <a:endParaRPr lang="en-GB" dirty="0"/>
                        </a:p>
                        <a:p>
                          <a:r>
                            <a:rPr lang="en-GB" dirty="0"/>
                            <a:t>5</a:t>
                          </a:r>
                        </a:p>
                      </a:txBody>
                      <a:tcPr marL="90698" marR="90698"/>
                    </a:tc>
                    <a:tc>
                      <a:txBody>
                        <a:bodyPr/>
                        <a:lstStyle/>
                        <a:p>
                          <a:r>
                            <a:rPr lang="en-GB" dirty="0"/>
                            <a:t>30</a:t>
                          </a:r>
                        </a:p>
                        <a:p>
                          <a:endParaRPr lang="en-GB" dirty="0"/>
                        </a:p>
                        <a:p>
                          <a:r>
                            <a:rPr lang="en-GB" dirty="0"/>
                            <a:t>4</a:t>
                          </a:r>
                        </a:p>
                      </a:txBody>
                      <a:tcPr marL="90698" marR="90698"/>
                    </a:tc>
                    <a:extLst>
                      <a:ext uri="{0D108BD9-81ED-4DB2-BD59-A6C34878D82A}">
                        <a16:rowId xmlns:a16="http://schemas.microsoft.com/office/drawing/2014/main" val="4081501335"/>
                      </a:ext>
                    </a:extLst>
                  </a:tr>
                  <a:tr h="370840">
                    <a:tc>
                      <a:txBody>
                        <a:bodyPr/>
                        <a:lstStyle/>
                        <a:p>
                          <a:r>
                            <a:rPr lang="en-GB" dirty="0"/>
                            <a:t>V-D-J and V-J joining</a:t>
                          </a:r>
                        </a:p>
                      </a:txBody>
                      <a:tcPr marL="90698" marR="90698"/>
                    </a:tc>
                    <a:tc>
                      <a:txBody>
                        <a:bodyPr/>
                        <a:lstStyle/>
                        <a:p>
                          <a:endParaRPr lang="en-US"/>
                        </a:p>
                      </a:txBody>
                      <a:tcPr marL="90698" marR="90698">
                        <a:blipFill>
                          <a:blip r:embed="rId2"/>
                          <a:stretch>
                            <a:fillRect l="-153172" t="-354098" r="-180363" b="-150820"/>
                          </a:stretch>
                        </a:blipFill>
                      </a:tcPr>
                    </a:tc>
                    <a:tc>
                      <a:txBody>
                        <a:bodyPr/>
                        <a:lstStyle/>
                        <a:p>
                          <a:endParaRPr lang="en-US"/>
                        </a:p>
                      </a:txBody>
                      <a:tcPr marL="90698" marR="90698">
                        <a:blipFill>
                          <a:blip r:embed="rId2"/>
                          <a:stretch>
                            <a:fillRect l="-329921" t="-354098" r="-135039" b="-150820"/>
                          </a:stretch>
                        </a:blipFill>
                      </a:tcPr>
                    </a:tc>
                    <a:tc>
                      <a:txBody>
                        <a:bodyPr/>
                        <a:lstStyle/>
                        <a:p>
                          <a:endParaRPr lang="en-US"/>
                        </a:p>
                      </a:txBody>
                      <a:tcPr marL="90698" marR="90698">
                        <a:blipFill>
                          <a:blip r:embed="rId2"/>
                          <a:stretch>
                            <a:fillRect l="-319298" t="-354098" r="-292" b="-150820"/>
                          </a:stretch>
                        </a:blipFill>
                      </a:tcPr>
                    </a:tc>
                    <a:extLst>
                      <a:ext uri="{0D108BD9-81ED-4DB2-BD59-A6C34878D82A}">
                        <a16:rowId xmlns:a16="http://schemas.microsoft.com/office/drawing/2014/main" val="1658526255"/>
                      </a:ext>
                    </a:extLst>
                  </a:tr>
                  <a:tr h="548640">
                    <a:tc>
                      <a:txBody>
                        <a:bodyPr/>
                        <a:lstStyle/>
                        <a:p>
                          <a:r>
                            <a:rPr lang="en-GB" dirty="0"/>
                            <a:t>Heavy &amp; light chain association</a:t>
                          </a:r>
                        </a:p>
                      </a:txBody>
                      <a:tcPr marL="90698" marR="90698"/>
                    </a:tc>
                    <a:tc gridSpan="3">
                      <a:txBody>
                        <a:bodyPr/>
                        <a:lstStyle/>
                        <a:p>
                          <a:endParaRPr lang="en-US"/>
                        </a:p>
                      </a:txBody>
                      <a:tcPr marL="90698" marR="90698">
                        <a:blipFill>
                          <a:blip r:embed="rId2"/>
                          <a:stretch>
                            <a:fillRect l="-54693" t="-307778" r="-108" b="-2222"/>
                          </a:stretch>
                        </a:blip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11328786"/>
                      </a:ext>
                    </a:extLst>
                  </a:tr>
                </a:tbl>
              </a:graphicData>
            </a:graphic>
          </p:graphicFrame>
        </mc:Fallback>
      </mc:AlternateContent>
      <p:sp>
        <p:nvSpPr>
          <p:cNvPr id="7" name="TextBox 6">
            <a:extLst>
              <a:ext uri="{FF2B5EF4-FFF2-40B4-BE49-F238E27FC236}">
                <a16:creationId xmlns:a16="http://schemas.microsoft.com/office/drawing/2014/main" id="{72DBFF18-5D61-48BB-90E7-8E10DA71B17A}"/>
              </a:ext>
            </a:extLst>
          </p:cNvPr>
          <p:cNvSpPr txBox="1"/>
          <p:nvPr/>
        </p:nvSpPr>
        <p:spPr>
          <a:xfrm>
            <a:off x="775335" y="4159192"/>
            <a:ext cx="8368665"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mj-lt"/>
              </a:rPr>
              <a:t>Estimated number of segments in humans </a:t>
            </a:r>
          </a:p>
          <a:p>
            <a:pPr marL="342900" indent="-342900">
              <a:buFont typeface="Arial" panose="020B0604020202020204" pitchFamily="34" charset="0"/>
              <a:buChar char="•"/>
            </a:pPr>
            <a:r>
              <a:rPr lang="en-GB" sz="2000" dirty="0">
                <a:latin typeface="+mj-lt"/>
              </a:rPr>
              <a:t>Junctional diversity and somatic mutations may increase this number by several orders of magnitude</a:t>
            </a:r>
          </a:p>
        </p:txBody>
      </p:sp>
    </p:spTree>
    <p:extLst>
      <p:ext uri="{BB962C8B-B14F-4D97-AF65-F5344CB8AC3E}">
        <p14:creationId xmlns:p14="http://schemas.microsoft.com/office/powerpoint/2010/main" val="75206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1EC9-EDDD-4458-86F9-61FC04EC4938}"/>
              </a:ext>
            </a:extLst>
          </p:cNvPr>
          <p:cNvSpPr>
            <a:spLocks noGrp="1"/>
          </p:cNvSpPr>
          <p:nvPr>
            <p:ph type="title"/>
          </p:nvPr>
        </p:nvSpPr>
        <p:spPr/>
        <p:txBody>
          <a:bodyPr>
            <a:normAutofit/>
          </a:bodyPr>
          <a:lstStyle/>
          <a:p>
            <a:r>
              <a:rPr lang="en-GB" dirty="0"/>
              <a:t>Junctional Diversity</a:t>
            </a:r>
          </a:p>
        </p:txBody>
      </p:sp>
      <p:sp>
        <p:nvSpPr>
          <p:cNvPr id="3" name="Content Placeholder 2">
            <a:extLst>
              <a:ext uri="{FF2B5EF4-FFF2-40B4-BE49-F238E27FC236}">
                <a16:creationId xmlns:a16="http://schemas.microsoft.com/office/drawing/2014/main" id="{17015C7F-92FB-4391-A41D-1CE2801CDF3C}"/>
              </a:ext>
            </a:extLst>
          </p:cNvPr>
          <p:cNvSpPr>
            <a:spLocks noGrp="1"/>
          </p:cNvSpPr>
          <p:nvPr>
            <p:ph sz="half" idx="1"/>
          </p:nvPr>
        </p:nvSpPr>
        <p:spPr>
          <a:xfrm>
            <a:off x="556078" y="1510960"/>
            <a:ext cx="3886200" cy="4351338"/>
          </a:xfrm>
        </p:spPr>
        <p:txBody>
          <a:bodyPr>
            <a:normAutofit/>
          </a:bodyPr>
          <a:lstStyle/>
          <a:p>
            <a:pPr marL="457200" indent="-457200">
              <a:buFont typeface="+mj-lt"/>
              <a:buAutoNum type="arabicPeriod"/>
            </a:pPr>
            <a:r>
              <a:rPr lang="en-GB" sz="2000" dirty="0"/>
              <a:t>Cleavage of dsDNA by RAG1 and RAG2</a:t>
            </a:r>
          </a:p>
          <a:p>
            <a:pPr marL="457200" indent="-457200">
              <a:buFont typeface="+mj-lt"/>
              <a:buAutoNum type="arabicPeriod"/>
            </a:pPr>
            <a:r>
              <a:rPr lang="en-GB" sz="2000" dirty="0"/>
              <a:t>Formation of a hairpin</a:t>
            </a:r>
          </a:p>
          <a:p>
            <a:pPr marL="457200" indent="-457200">
              <a:buFont typeface="+mj-lt"/>
              <a:buAutoNum type="arabicPeriod"/>
            </a:pPr>
            <a:r>
              <a:rPr lang="en-GB" sz="2000" dirty="0"/>
              <a:t>Random hairpin cleavage by an endonuclease that generates P nucleotides</a:t>
            </a:r>
          </a:p>
          <a:p>
            <a:pPr marL="457200" indent="-457200">
              <a:buFont typeface="+mj-lt"/>
              <a:buAutoNum type="arabicPeriod"/>
            </a:pPr>
            <a:r>
              <a:rPr lang="en-GB" sz="2000" dirty="0"/>
              <a:t>Addition of N nucleotides by the terminal-</a:t>
            </a:r>
            <a:r>
              <a:rPr lang="en-GB" sz="2000" dirty="0" err="1"/>
              <a:t>desoxynucleotidyl</a:t>
            </a:r>
            <a:r>
              <a:rPr lang="en-GB" sz="2000" dirty="0"/>
              <a:t>-transferase (</a:t>
            </a:r>
            <a:r>
              <a:rPr lang="en-GB" sz="2000" dirty="0" err="1"/>
              <a:t>TdT</a:t>
            </a:r>
            <a:r>
              <a:rPr lang="en-GB" sz="2000" dirty="0"/>
              <a:t>)</a:t>
            </a:r>
          </a:p>
          <a:p>
            <a:pPr marL="457200" indent="-457200">
              <a:buFont typeface="+mj-lt"/>
              <a:buAutoNum type="arabicPeriod"/>
            </a:pPr>
            <a:r>
              <a:rPr lang="en-GB" sz="2000" dirty="0"/>
              <a:t>Junction of coding segment by DNA matching and deletion of non-matching nucleotides</a:t>
            </a:r>
          </a:p>
          <a:p>
            <a:pPr marL="457200" indent="-457200">
              <a:buFont typeface="+mj-lt"/>
              <a:buAutoNum type="arabicPeriod"/>
            </a:pPr>
            <a:r>
              <a:rPr lang="en-GB" sz="2000" dirty="0"/>
              <a:t>DNA synthesis and ligation</a:t>
            </a:r>
          </a:p>
          <a:p>
            <a:pPr marL="457200" indent="-457200">
              <a:buFont typeface="+mj-lt"/>
              <a:buAutoNum type="arabicPeriod"/>
            </a:pPr>
            <a:endParaRPr lang="en-GB" sz="2000" dirty="0"/>
          </a:p>
        </p:txBody>
      </p:sp>
      <p:pic>
        <p:nvPicPr>
          <p:cNvPr id="5" name="Image 1" descr="Dia_39.jpg">
            <a:extLst>
              <a:ext uri="{FF2B5EF4-FFF2-40B4-BE49-F238E27FC236}">
                <a16:creationId xmlns:a16="http://schemas.microsoft.com/office/drawing/2014/main" id="{48A70766-5C45-4479-A7FA-58BECA69FF5F}"/>
              </a:ext>
            </a:extLst>
          </p:cNvPr>
          <p:cNvPicPr>
            <a:picLocks noChangeAspect="1"/>
          </p:cNvPicPr>
          <p:nvPr/>
        </p:nvPicPr>
        <p:blipFill rotWithShape="1">
          <a:blip r:embed="rId2">
            <a:extLst>
              <a:ext uri="{28A0092B-C50C-407E-A947-70E740481C1C}">
                <a14:useLocalDpi xmlns:a14="http://schemas.microsoft.com/office/drawing/2010/main" val="0"/>
              </a:ext>
            </a:extLst>
          </a:blip>
          <a:srcRect l="9992" t="5107" r="9637" b="7840"/>
          <a:stretch/>
        </p:blipFill>
        <p:spPr>
          <a:xfrm>
            <a:off x="4572000" y="1016001"/>
            <a:ext cx="4383315" cy="5341257"/>
          </a:xfrm>
          <a:prstGeom prst="rect">
            <a:avLst/>
          </a:prstGeom>
        </p:spPr>
      </p:pic>
      <p:sp>
        <p:nvSpPr>
          <p:cNvPr id="6" name="TextBox 5">
            <a:extLst>
              <a:ext uri="{FF2B5EF4-FFF2-40B4-BE49-F238E27FC236}">
                <a16:creationId xmlns:a16="http://schemas.microsoft.com/office/drawing/2014/main" id="{3827A8E7-2131-4DB1-9657-6618A31199DB}"/>
              </a:ext>
            </a:extLst>
          </p:cNvPr>
          <p:cNvSpPr txBox="1"/>
          <p:nvPr/>
        </p:nvSpPr>
        <p:spPr>
          <a:xfrm>
            <a:off x="79751" y="6581001"/>
            <a:ext cx="1615122" cy="276999"/>
          </a:xfrm>
          <a:prstGeom prst="rect">
            <a:avLst/>
          </a:prstGeom>
          <a:noFill/>
        </p:spPr>
        <p:txBody>
          <a:bodyPr wrap="none" rtlCol="0">
            <a:spAutoFit/>
          </a:bodyPr>
          <a:lstStyle/>
          <a:p>
            <a:r>
              <a:rPr lang="en-US" sz="1200" b="0" i="1" dirty="0">
                <a:latin typeface="+mj-lt"/>
              </a:rPr>
              <a:t>Adapted from Espinosa</a:t>
            </a:r>
          </a:p>
        </p:txBody>
      </p:sp>
    </p:spTree>
    <p:extLst>
      <p:ext uri="{BB962C8B-B14F-4D97-AF65-F5344CB8AC3E}">
        <p14:creationId xmlns:p14="http://schemas.microsoft.com/office/powerpoint/2010/main" val="1910163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E3FD-539A-4F19-964A-05A0A7A3E435}"/>
              </a:ext>
            </a:extLst>
          </p:cNvPr>
          <p:cNvSpPr>
            <a:spLocks noGrp="1"/>
          </p:cNvSpPr>
          <p:nvPr>
            <p:ph type="title"/>
          </p:nvPr>
        </p:nvSpPr>
        <p:spPr/>
        <p:txBody>
          <a:bodyPr>
            <a:normAutofit fontScale="90000"/>
          </a:bodyPr>
          <a:lstStyle/>
          <a:p>
            <a:r>
              <a:rPr lang="en-GB" dirty="0"/>
              <a:t>Combinatorial and junctional diversities </a:t>
            </a:r>
            <a:br>
              <a:rPr lang="en-GB" dirty="0"/>
            </a:br>
            <a:r>
              <a:rPr lang="en-GB" dirty="0"/>
              <a:t>in antigen receptors</a:t>
            </a:r>
          </a:p>
        </p:txBody>
      </p:sp>
      <p:sp>
        <p:nvSpPr>
          <p:cNvPr id="3" name="Content Placeholder 2">
            <a:extLst>
              <a:ext uri="{FF2B5EF4-FFF2-40B4-BE49-F238E27FC236}">
                <a16:creationId xmlns:a16="http://schemas.microsoft.com/office/drawing/2014/main" id="{266375D1-BF64-4BF9-B101-8C50BAE4E294}"/>
              </a:ext>
            </a:extLst>
          </p:cNvPr>
          <p:cNvSpPr>
            <a:spLocks noGrp="1"/>
          </p:cNvSpPr>
          <p:nvPr>
            <p:ph idx="1"/>
          </p:nvPr>
        </p:nvSpPr>
        <p:spPr>
          <a:xfrm>
            <a:off x="175572" y="1092596"/>
            <a:ext cx="3656199" cy="5365216"/>
          </a:xfrm>
        </p:spPr>
        <p:txBody>
          <a:bodyPr>
            <a:normAutofit fontScale="85000" lnSpcReduction="20000"/>
          </a:bodyPr>
          <a:lstStyle/>
          <a:p>
            <a:pPr marL="0" indent="0">
              <a:buNone/>
            </a:pPr>
            <a:r>
              <a:rPr lang="en-GB" b="1" dirty="0"/>
              <a:t>Diversity in immunoglobulins and T cell receptors (TCRs) is produced</a:t>
            </a:r>
            <a:r>
              <a:rPr lang="en-GB" dirty="0"/>
              <a:t>:</a:t>
            </a:r>
          </a:p>
          <a:p>
            <a:pPr lvl="1">
              <a:buFont typeface="Courier New" panose="02070309020205020404" pitchFamily="49" charset="0"/>
              <a:buChar char="o"/>
            </a:pPr>
            <a:r>
              <a:rPr lang="en-GB" dirty="0"/>
              <a:t>by random combinations of V, D, and J gene segments (combinatorial diversity)</a:t>
            </a:r>
          </a:p>
          <a:p>
            <a:pPr lvl="1">
              <a:buFont typeface="Courier New" panose="02070309020205020404" pitchFamily="49" charset="0"/>
              <a:buChar char="o"/>
            </a:pPr>
            <a:r>
              <a:rPr lang="en-GB" dirty="0"/>
              <a:t>by removal and addition of nucleotides at the V-J or V-D-J junctions (junctional diversity)</a:t>
            </a:r>
          </a:p>
          <a:p>
            <a:r>
              <a:rPr lang="en-GB" dirty="0"/>
              <a:t>Both mechanisms maximize diversity in the 3 CDR regions of the antigen receptors. </a:t>
            </a:r>
          </a:p>
          <a:p>
            <a:r>
              <a:rPr lang="en-GB" dirty="0"/>
              <a:t>Diversity is increased by the ability of different Ig heavy and light chains, or different TCR chains, to associate in different cells, forming different receptors (not shown). </a:t>
            </a:r>
          </a:p>
          <a:p>
            <a:r>
              <a:rPr lang="en-GB" dirty="0"/>
              <a:t>Only a fraction of the potential repertoire may actually be expressed. </a:t>
            </a:r>
          </a:p>
          <a:p>
            <a:endParaRPr lang="en-GB" dirty="0"/>
          </a:p>
        </p:txBody>
      </p:sp>
      <p:graphicFrame>
        <p:nvGraphicFramePr>
          <p:cNvPr id="4" name="Table 3">
            <a:extLst>
              <a:ext uri="{FF2B5EF4-FFF2-40B4-BE49-F238E27FC236}">
                <a16:creationId xmlns:a16="http://schemas.microsoft.com/office/drawing/2014/main" id="{F10CF621-1E51-4E9B-B2E9-B528DD5E5A68}"/>
              </a:ext>
            </a:extLst>
          </p:cNvPr>
          <p:cNvGraphicFramePr>
            <a:graphicFrameLocks noGrp="1"/>
          </p:cNvGraphicFramePr>
          <p:nvPr>
            <p:extLst>
              <p:ext uri="{D42A27DB-BD31-4B8C-83A1-F6EECF244321}">
                <p14:modId xmlns:p14="http://schemas.microsoft.com/office/powerpoint/2010/main" val="1489156281"/>
              </p:ext>
            </p:extLst>
          </p:nvPr>
        </p:nvGraphicFramePr>
        <p:xfrm>
          <a:off x="4005943" y="768097"/>
          <a:ext cx="5138057" cy="2123440"/>
        </p:xfrm>
        <a:graphic>
          <a:graphicData uri="http://schemas.openxmlformats.org/drawingml/2006/table">
            <a:tbl>
              <a:tblPr firstRow="1" bandRow="1">
                <a:tableStyleId>{8799B23B-EC83-4686-B30A-512413B5E67A}</a:tableStyleId>
              </a:tblPr>
              <a:tblGrid>
                <a:gridCol w="1628780">
                  <a:extLst>
                    <a:ext uri="{9D8B030D-6E8A-4147-A177-3AD203B41FA5}">
                      <a16:colId xmlns:a16="http://schemas.microsoft.com/office/drawing/2014/main" val="1361459380"/>
                    </a:ext>
                  </a:extLst>
                </a:gridCol>
                <a:gridCol w="992074">
                  <a:extLst>
                    <a:ext uri="{9D8B030D-6E8A-4147-A177-3AD203B41FA5}">
                      <a16:colId xmlns:a16="http://schemas.microsoft.com/office/drawing/2014/main" val="1750347252"/>
                    </a:ext>
                  </a:extLst>
                </a:gridCol>
                <a:gridCol w="947653">
                  <a:extLst>
                    <a:ext uri="{9D8B030D-6E8A-4147-A177-3AD203B41FA5}">
                      <a16:colId xmlns:a16="http://schemas.microsoft.com/office/drawing/2014/main" val="475482423"/>
                    </a:ext>
                  </a:extLst>
                </a:gridCol>
                <a:gridCol w="844004">
                  <a:extLst>
                    <a:ext uri="{9D8B030D-6E8A-4147-A177-3AD203B41FA5}">
                      <a16:colId xmlns:a16="http://schemas.microsoft.com/office/drawing/2014/main" val="3087273683"/>
                    </a:ext>
                  </a:extLst>
                </a:gridCol>
                <a:gridCol w="725546">
                  <a:extLst>
                    <a:ext uri="{9D8B030D-6E8A-4147-A177-3AD203B41FA5}">
                      <a16:colId xmlns:a16="http://schemas.microsoft.com/office/drawing/2014/main" val="1021916623"/>
                    </a:ext>
                  </a:extLst>
                </a:gridCol>
              </a:tblGrid>
              <a:tr h="370840">
                <a:tc>
                  <a:txBody>
                    <a:bodyPr/>
                    <a:lstStyle/>
                    <a:p>
                      <a:endParaRPr lang="en-GB" dirty="0"/>
                    </a:p>
                  </a:txBody>
                  <a:tcPr/>
                </a:tc>
                <a:tc gridSpan="2">
                  <a:txBody>
                    <a:bodyPr/>
                    <a:lstStyle/>
                    <a:p>
                      <a:pPr algn="ctr"/>
                      <a:r>
                        <a:rPr lang="en-GB" dirty="0"/>
                        <a:t>Ig</a:t>
                      </a:r>
                    </a:p>
                  </a:txBody>
                  <a:tcPr/>
                </a:tc>
                <a:tc hMerge="1">
                  <a:txBody>
                    <a:bodyPr/>
                    <a:lstStyle/>
                    <a:p>
                      <a:endParaRPr lang="en-GB" dirty="0"/>
                    </a:p>
                  </a:txBody>
                  <a:tcPr/>
                </a:tc>
                <a:tc gridSpan="2">
                  <a:txBody>
                    <a:bodyPr/>
                    <a:lstStyle/>
                    <a:p>
                      <a:pPr algn="ctr"/>
                      <a:r>
                        <a:rPr lang="en-GB" dirty="0"/>
                        <a:t>TCR</a:t>
                      </a:r>
                    </a:p>
                  </a:txBody>
                  <a:tcPr/>
                </a:tc>
                <a:tc hMerge="1">
                  <a:txBody>
                    <a:bodyPr/>
                    <a:lstStyle/>
                    <a:p>
                      <a:endParaRPr lang="en-GB" dirty="0"/>
                    </a:p>
                  </a:txBody>
                  <a:tcPr/>
                </a:tc>
                <a:extLst>
                  <a:ext uri="{0D108BD9-81ED-4DB2-BD59-A6C34878D82A}">
                    <a16:rowId xmlns:a16="http://schemas.microsoft.com/office/drawing/2014/main" val="538739349"/>
                  </a:ext>
                </a:extLst>
              </a:tr>
              <a:tr h="370840">
                <a:tc>
                  <a:txBody>
                    <a:bodyPr/>
                    <a:lstStyle/>
                    <a:p>
                      <a:r>
                        <a:rPr lang="en-GB" dirty="0"/>
                        <a:t>Number of segments</a:t>
                      </a:r>
                    </a:p>
                  </a:txBody>
                  <a:tcPr/>
                </a:tc>
                <a:tc>
                  <a:txBody>
                    <a:bodyPr/>
                    <a:lstStyle/>
                    <a:p>
                      <a:pPr algn="ctr"/>
                      <a:r>
                        <a:rPr lang="en-GB" dirty="0"/>
                        <a:t>Heavy chain</a:t>
                      </a:r>
                    </a:p>
                  </a:txBody>
                  <a:tcPr/>
                </a:tc>
                <a:tc>
                  <a:txBody>
                    <a:bodyPr/>
                    <a:lstStyle/>
                    <a:p>
                      <a:pPr algn="ctr"/>
                      <a:r>
                        <a:rPr lang="el-GR" dirty="0"/>
                        <a:t>κ</a:t>
                      </a:r>
                      <a:endParaRPr lang="en-GB" dirty="0"/>
                    </a:p>
                  </a:txBody>
                  <a:tcPr/>
                </a:tc>
                <a:tc>
                  <a:txBody>
                    <a:bodyPr/>
                    <a:lstStyle/>
                    <a:p>
                      <a:pPr algn="ctr"/>
                      <a:r>
                        <a:rPr lang="el-GR" dirty="0"/>
                        <a:t>α</a:t>
                      </a:r>
                      <a:endParaRPr lang="en-GB" dirty="0"/>
                    </a:p>
                  </a:txBody>
                  <a:tcPr/>
                </a:tc>
                <a:tc>
                  <a:txBody>
                    <a:bodyPr/>
                    <a:lstStyle/>
                    <a:p>
                      <a:pPr algn="ctr"/>
                      <a:r>
                        <a:rPr lang="el-GR" dirty="0"/>
                        <a:t>β</a:t>
                      </a:r>
                      <a:endParaRPr lang="en-GB" dirty="0"/>
                    </a:p>
                  </a:txBody>
                  <a:tcPr/>
                </a:tc>
                <a:extLst>
                  <a:ext uri="{0D108BD9-81ED-4DB2-BD59-A6C34878D82A}">
                    <a16:rowId xmlns:a16="http://schemas.microsoft.com/office/drawing/2014/main" val="243351377"/>
                  </a:ext>
                </a:extLst>
              </a:tr>
              <a:tr h="370840">
                <a:tc>
                  <a:txBody>
                    <a:bodyPr/>
                    <a:lstStyle/>
                    <a:p>
                      <a:r>
                        <a:rPr lang="en-GB" dirty="0"/>
                        <a:t>V</a:t>
                      </a:r>
                    </a:p>
                  </a:txBody>
                  <a:tcPr/>
                </a:tc>
                <a:tc>
                  <a:txBody>
                    <a:bodyPr/>
                    <a:lstStyle/>
                    <a:p>
                      <a:pPr algn="ctr"/>
                      <a:r>
                        <a:rPr lang="en-GB" dirty="0"/>
                        <a:t>51</a:t>
                      </a:r>
                    </a:p>
                  </a:txBody>
                  <a:tcPr/>
                </a:tc>
                <a:tc>
                  <a:txBody>
                    <a:bodyPr/>
                    <a:lstStyle/>
                    <a:p>
                      <a:pPr algn="ctr"/>
                      <a:r>
                        <a:rPr lang="en-GB" dirty="0"/>
                        <a:t>40</a:t>
                      </a:r>
                    </a:p>
                  </a:txBody>
                  <a:tcPr/>
                </a:tc>
                <a:tc>
                  <a:txBody>
                    <a:bodyPr/>
                    <a:lstStyle/>
                    <a:p>
                      <a:pPr algn="ctr"/>
                      <a:r>
                        <a:rPr lang="en-GB" dirty="0"/>
                        <a:t>54</a:t>
                      </a:r>
                    </a:p>
                  </a:txBody>
                  <a:tcPr/>
                </a:tc>
                <a:tc>
                  <a:txBody>
                    <a:bodyPr/>
                    <a:lstStyle/>
                    <a:p>
                      <a:pPr algn="ctr"/>
                      <a:r>
                        <a:rPr lang="en-GB" dirty="0"/>
                        <a:t>67</a:t>
                      </a:r>
                    </a:p>
                  </a:txBody>
                  <a:tcPr/>
                </a:tc>
                <a:extLst>
                  <a:ext uri="{0D108BD9-81ED-4DB2-BD59-A6C34878D82A}">
                    <a16:rowId xmlns:a16="http://schemas.microsoft.com/office/drawing/2014/main" val="3954016085"/>
                  </a:ext>
                </a:extLst>
              </a:tr>
              <a:tr h="370840">
                <a:tc>
                  <a:txBody>
                    <a:bodyPr/>
                    <a:lstStyle/>
                    <a:p>
                      <a:r>
                        <a:rPr lang="en-GB" dirty="0"/>
                        <a:t>D (diversity)</a:t>
                      </a:r>
                    </a:p>
                  </a:txBody>
                  <a:tcPr/>
                </a:tc>
                <a:tc>
                  <a:txBody>
                    <a:bodyPr/>
                    <a:lstStyle/>
                    <a:p>
                      <a:pPr algn="ctr"/>
                      <a:r>
                        <a:rPr lang="en-GB" dirty="0"/>
                        <a:t>27</a:t>
                      </a:r>
                    </a:p>
                  </a:txBody>
                  <a:tcPr/>
                </a:tc>
                <a:tc>
                  <a:txBody>
                    <a:bodyPr/>
                    <a:lstStyle/>
                    <a:p>
                      <a:pPr algn="ctr"/>
                      <a:r>
                        <a:rPr lang="en-GB" dirty="0"/>
                        <a:t>-</a:t>
                      </a:r>
                    </a:p>
                  </a:txBody>
                  <a:tcPr/>
                </a:tc>
                <a:tc>
                  <a:txBody>
                    <a:bodyPr/>
                    <a:lstStyle/>
                    <a:p>
                      <a:pPr algn="ctr"/>
                      <a:r>
                        <a:rPr lang="en-GB" dirty="0"/>
                        <a:t>-</a:t>
                      </a:r>
                    </a:p>
                  </a:txBody>
                  <a:tcPr/>
                </a:tc>
                <a:tc>
                  <a:txBody>
                    <a:bodyPr/>
                    <a:lstStyle/>
                    <a:p>
                      <a:pPr algn="ctr"/>
                      <a:r>
                        <a:rPr lang="en-GB" dirty="0"/>
                        <a:t>2</a:t>
                      </a:r>
                    </a:p>
                  </a:txBody>
                  <a:tcPr/>
                </a:tc>
                <a:extLst>
                  <a:ext uri="{0D108BD9-81ED-4DB2-BD59-A6C34878D82A}">
                    <a16:rowId xmlns:a16="http://schemas.microsoft.com/office/drawing/2014/main" val="1108043967"/>
                  </a:ext>
                </a:extLst>
              </a:tr>
              <a:tr h="370840">
                <a:tc>
                  <a:txBody>
                    <a:bodyPr/>
                    <a:lstStyle/>
                    <a:p>
                      <a:r>
                        <a:rPr lang="en-GB" dirty="0"/>
                        <a:t>J (joining)</a:t>
                      </a:r>
                    </a:p>
                  </a:txBody>
                  <a:tcPr/>
                </a:tc>
                <a:tc>
                  <a:txBody>
                    <a:bodyPr/>
                    <a:lstStyle/>
                    <a:p>
                      <a:pPr algn="ctr"/>
                      <a:r>
                        <a:rPr lang="en-GB" dirty="0"/>
                        <a:t>6</a:t>
                      </a:r>
                    </a:p>
                  </a:txBody>
                  <a:tcPr/>
                </a:tc>
                <a:tc>
                  <a:txBody>
                    <a:bodyPr/>
                    <a:lstStyle/>
                    <a:p>
                      <a:pPr algn="ctr"/>
                      <a:r>
                        <a:rPr lang="en-GB" dirty="0"/>
                        <a:t>5</a:t>
                      </a:r>
                    </a:p>
                  </a:txBody>
                  <a:tcPr/>
                </a:tc>
                <a:tc>
                  <a:txBody>
                    <a:bodyPr/>
                    <a:lstStyle/>
                    <a:p>
                      <a:pPr algn="ctr"/>
                      <a:r>
                        <a:rPr lang="en-GB" dirty="0"/>
                        <a:t>61</a:t>
                      </a:r>
                    </a:p>
                  </a:txBody>
                  <a:tcPr/>
                </a:tc>
                <a:tc>
                  <a:txBody>
                    <a:bodyPr/>
                    <a:lstStyle/>
                    <a:p>
                      <a:pPr algn="ctr"/>
                      <a:r>
                        <a:rPr lang="en-GB" dirty="0"/>
                        <a:t>4</a:t>
                      </a:r>
                    </a:p>
                  </a:txBody>
                  <a:tcPr/>
                </a:tc>
                <a:extLst>
                  <a:ext uri="{0D108BD9-81ED-4DB2-BD59-A6C34878D82A}">
                    <a16:rowId xmlns:a16="http://schemas.microsoft.com/office/drawing/2014/main" val="2700354772"/>
                  </a:ext>
                </a:extLst>
              </a:tr>
            </a:tbl>
          </a:graphicData>
        </a:graphic>
      </p:graphicFrame>
      <p:pic>
        <p:nvPicPr>
          <p:cNvPr id="5" name="Image 1" descr="mooc_3_dia_32.jpg">
            <a:extLst>
              <a:ext uri="{FF2B5EF4-FFF2-40B4-BE49-F238E27FC236}">
                <a16:creationId xmlns:a16="http://schemas.microsoft.com/office/drawing/2014/main" id="{AD9C18D8-9D53-4D96-9332-53D492F5104C}"/>
              </a:ext>
            </a:extLst>
          </p:cNvPr>
          <p:cNvPicPr>
            <a:picLocks noChangeAspect="1"/>
          </p:cNvPicPr>
          <p:nvPr/>
        </p:nvPicPr>
        <p:blipFill rotWithShape="1">
          <a:blip r:embed="rId2">
            <a:extLst>
              <a:ext uri="{28A0092B-C50C-407E-A947-70E740481C1C}">
                <a14:useLocalDpi xmlns:a14="http://schemas.microsoft.com/office/drawing/2010/main" val="0"/>
              </a:ext>
            </a:extLst>
          </a:blip>
          <a:srcRect l="30843" t="43309" r="39258" b="48681"/>
          <a:stretch/>
        </p:blipFill>
        <p:spPr>
          <a:xfrm>
            <a:off x="5602514" y="3053787"/>
            <a:ext cx="1872344" cy="476558"/>
          </a:xfrm>
          <a:prstGeom prst="rect">
            <a:avLst/>
          </a:prstGeom>
        </p:spPr>
      </p:pic>
      <p:pic>
        <p:nvPicPr>
          <p:cNvPr id="6" name="Image 1" descr="mooc_3_dia_32.jpg">
            <a:extLst>
              <a:ext uri="{FF2B5EF4-FFF2-40B4-BE49-F238E27FC236}">
                <a16:creationId xmlns:a16="http://schemas.microsoft.com/office/drawing/2014/main" id="{C43E8484-41F1-4319-B8A1-4D0547CEE726}"/>
              </a:ext>
            </a:extLst>
          </p:cNvPr>
          <p:cNvPicPr>
            <a:picLocks noChangeAspect="1"/>
          </p:cNvPicPr>
          <p:nvPr/>
        </p:nvPicPr>
        <p:blipFill rotWithShape="1">
          <a:blip r:embed="rId2">
            <a:extLst>
              <a:ext uri="{28A0092B-C50C-407E-A947-70E740481C1C}">
                <a14:useLocalDpi xmlns:a14="http://schemas.microsoft.com/office/drawing/2010/main" val="0"/>
              </a:ext>
            </a:extLst>
          </a:blip>
          <a:srcRect l="67231" t="43655" r="6115" b="48427"/>
          <a:stretch/>
        </p:blipFill>
        <p:spPr>
          <a:xfrm>
            <a:off x="7474858" y="3078569"/>
            <a:ext cx="1669142" cy="471102"/>
          </a:xfrm>
          <a:prstGeom prst="rect">
            <a:avLst/>
          </a:prstGeom>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FA190E9E-C084-44C4-A34E-87803DC15AD2}"/>
                  </a:ext>
                </a:extLst>
              </p:cNvPr>
              <p:cNvGraphicFramePr>
                <a:graphicFrameLocks noGrp="1"/>
              </p:cNvGraphicFramePr>
              <p:nvPr>
                <p:extLst>
                  <p:ext uri="{D42A27DB-BD31-4B8C-83A1-F6EECF244321}">
                    <p14:modId xmlns:p14="http://schemas.microsoft.com/office/powerpoint/2010/main" val="756874589"/>
                  </p:ext>
                </p:extLst>
              </p:nvPr>
            </p:nvGraphicFramePr>
            <p:xfrm>
              <a:off x="4005942" y="2891537"/>
              <a:ext cx="5138057" cy="1554480"/>
            </p:xfrm>
            <a:graphic>
              <a:graphicData uri="http://schemas.openxmlformats.org/drawingml/2006/table">
                <a:tbl>
                  <a:tblPr firstRow="1" bandRow="1">
                    <a:tableStyleId>{8799B23B-EC83-4686-B30A-512413B5E67A}</a:tableStyleId>
                  </a:tblPr>
                  <a:tblGrid>
                    <a:gridCol w="1628781">
                      <a:extLst>
                        <a:ext uri="{9D8B030D-6E8A-4147-A177-3AD203B41FA5}">
                          <a16:colId xmlns:a16="http://schemas.microsoft.com/office/drawing/2014/main" val="1361459380"/>
                        </a:ext>
                      </a:extLst>
                    </a:gridCol>
                    <a:gridCol w="1939726">
                      <a:extLst>
                        <a:ext uri="{9D8B030D-6E8A-4147-A177-3AD203B41FA5}">
                          <a16:colId xmlns:a16="http://schemas.microsoft.com/office/drawing/2014/main" val="1750347252"/>
                        </a:ext>
                      </a:extLst>
                    </a:gridCol>
                    <a:gridCol w="1569550">
                      <a:extLst>
                        <a:ext uri="{9D8B030D-6E8A-4147-A177-3AD203B41FA5}">
                          <a16:colId xmlns:a16="http://schemas.microsoft.com/office/drawing/2014/main" val="3087273683"/>
                        </a:ext>
                      </a:extLst>
                    </a:gridCol>
                  </a:tblGrid>
                  <a:tr h="370840">
                    <a:tc>
                      <a:txBody>
                        <a:bodyPr/>
                        <a:lstStyle/>
                        <a:p>
                          <a:r>
                            <a:rPr lang="en-GB" dirty="0"/>
                            <a:t>Combinatorial diversity</a:t>
                          </a:r>
                        </a:p>
                      </a:txBody>
                      <a:tcPr/>
                    </a:tc>
                    <a:tc gridSpan="2">
                      <a:txBody>
                        <a:bodyPr/>
                        <a:lstStyle/>
                        <a:p>
                          <a:pPr algn="ctr"/>
                          <a:endParaRPr lang="en-GB" dirty="0"/>
                        </a:p>
                      </a:txBody>
                      <a:tcPr/>
                    </a:tc>
                    <a:tc hMerge="1">
                      <a:txBody>
                        <a:bodyPr/>
                        <a:lstStyle/>
                        <a:p>
                          <a:pPr algn="ctr"/>
                          <a:endParaRPr lang="en-GB" dirty="0"/>
                        </a:p>
                      </a:txBody>
                      <a:tcPr/>
                    </a:tc>
                    <a:extLst>
                      <a:ext uri="{0D108BD9-81ED-4DB2-BD59-A6C34878D82A}">
                        <a16:rowId xmlns:a16="http://schemas.microsoft.com/office/drawing/2014/main" val="538739349"/>
                      </a:ext>
                    </a:extLst>
                  </a:tr>
                  <a:tr h="370840">
                    <a:tc>
                      <a:txBody>
                        <a:bodyPr/>
                        <a:lstStyle/>
                        <a:p>
                          <a:r>
                            <a:rPr lang="en-GB" dirty="0"/>
                            <a:t>Number of V-(D)-J combinations</a:t>
                          </a:r>
                        </a:p>
                      </a:txBody>
                      <a:tcPr/>
                    </a:tc>
                    <a:tc>
                      <a:txBody>
                        <a:bodyPr/>
                        <a:lstStyle/>
                        <a:p>
                          <a:pPr algn="ctr"/>
                          <a:endParaRPr lang="en-GB" dirty="0"/>
                        </a:p>
                        <a:p>
                          <a:pPr algn="ctr"/>
                          <a:r>
                            <a:rPr lang="en-GB" dirty="0"/>
                            <a:t>~10</a:t>
                          </a:r>
                          <a:r>
                            <a:rPr lang="en-GB" baseline="30000"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~3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 </m:t>
                              </m:r>
                            </m:oMath>
                          </a14:m>
                          <a:r>
                            <a:rPr lang="en-GB" dirty="0"/>
                            <a:t>10</a:t>
                          </a:r>
                          <a:r>
                            <a:rPr lang="en-GB" baseline="30000" dirty="0"/>
                            <a:t>6</a:t>
                          </a:r>
                        </a:p>
                        <a:p>
                          <a:pPr algn="ctr"/>
                          <a:endParaRPr lang="en-GB" dirty="0"/>
                        </a:p>
                      </a:txBody>
                      <a:tcPr/>
                    </a:tc>
                    <a:extLst>
                      <a:ext uri="{0D108BD9-81ED-4DB2-BD59-A6C34878D82A}">
                        <a16:rowId xmlns:a16="http://schemas.microsoft.com/office/drawing/2014/main" val="243351377"/>
                      </a:ext>
                    </a:extLst>
                  </a:tr>
                </a:tbl>
              </a:graphicData>
            </a:graphic>
          </p:graphicFrame>
        </mc:Choice>
        <mc:Fallback xmlns="">
          <p:graphicFrame>
            <p:nvGraphicFramePr>
              <p:cNvPr id="7" name="Table 6">
                <a:extLst>
                  <a:ext uri="{FF2B5EF4-FFF2-40B4-BE49-F238E27FC236}">
                    <a16:creationId xmlns:a16="http://schemas.microsoft.com/office/drawing/2014/main" id="{FA190E9E-C084-44C4-A34E-87803DC15AD2}"/>
                  </a:ext>
                </a:extLst>
              </p:cNvPr>
              <p:cNvGraphicFramePr>
                <a:graphicFrameLocks noGrp="1"/>
              </p:cNvGraphicFramePr>
              <p:nvPr>
                <p:extLst>
                  <p:ext uri="{D42A27DB-BD31-4B8C-83A1-F6EECF244321}">
                    <p14:modId xmlns:p14="http://schemas.microsoft.com/office/powerpoint/2010/main" val="756874589"/>
                  </p:ext>
                </p:extLst>
              </p:nvPr>
            </p:nvGraphicFramePr>
            <p:xfrm>
              <a:off x="4005942" y="2891537"/>
              <a:ext cx="5138057" cy="1554480"/>
            </p:xfrm>
            <a:graphic>
              <a:graphicData uri="http://schemas.openxmlformats.org/drawingml/2006/table">
                <a:tbl>
                  <a:tblPr firstRow="1" bandRow="1">
                    <a:tableStyleId>{8799B23B-EC83-4686-B30A-512413B5E67A}</a:tableStyleId>
                  </a:tblPr>
                  <a:tblGrid>
                    <a:gridCol w="1628781">
                      <a:extLst>
                        <a:ext uri="{9D8B030D-6E8A-4147-A177-3AD203B41FA5}">
                          <a16:colId xmlns:a16="http://schemas.microsoft.com/office/drawing/2014/main" val="1361459380"/>
                        </a:ext>
                      </a:extLst>
                    </a:gridCol>
                    <a:gridCol w="1939726">
                      <a:extLst>
                        <a:ext uri="{9D8B030D-6E8A-4147-A177-3AD203B41FA5}">
                          <a16:colId xmlns:a16="http://schemas.microsoft.com/office/drawing/2014/main" val="1750347252"/>
                        </a:ext>
                      </a:extLst>
                    </a:gridCol>
                    <a:gridCol w="1569550">
                      <a:extLst>
                        <a:ext uri="{9D8B030D-6E8A-4147-A177-3AD203B41FA5}">
                          <a16:colId xmlns:a16="http://schemas.microsoft.com/office/drawing/2014/main" val="3087273683"/>
                        </a:ext>
                      </a:extLst>
                    </a:gridCol>
                  </a:tblGrid>
                  <a:tr h="640080">
                    <a:tc>
                      <a:txBody>
                        <a:bodyPr/>
                        <a:lstStyle/>
                        <a:p>
                          <a:r>
                            <a:rPr lang="en-GB" dirty="0"/>
                            <a:t>Combinatorial diversity</a:t>
                          </a:r>
                        </a:p>
                      </a:txBody>
                      <a:tcPr/>
                    </a:tc>
                    <a:tc gridSpan="2">
                      <a:txBody>
                        <a:bodyPr/>
                        <a:lstStyle/>
                        <a:p>
                          <a:pPr algn="ctr"/>
                          <a:endParaRPr lang="en-GB" dirty="0"/>
                        </a:p>
                      </a:txBody>
                      <a:tcPr/>
                    </a:tc>
                    <a:tc hMerge="1">
                      <a:txBody>
                        <a:bodyPr/>
                        <a:lstStyle/>
                        <a:p>
                          <a:pPr algn="ctr"/>
                          <a:endParaRPr lang="en-GB" dirty="0"/>
                        </a:p>
                      </a:txBody>
                      <a:tcPr/>
                    </a:tc>
                    <a:extLst>
                      <a:ext uri="{0D108BD9-81ED-4DB2-BD59-A6C34878D82A}">
                        <a16:rowId xmlns:a16="http://schemas.microsoft.com/office/drawing/2014/main" val="538739349"/>
                      </a:ext>
                    </a:extLst>
                  </a:tr>
                  <a:tr h="914400">
                    <a:tc>
                      <a:txBody>
                        <a:bodyPr/>
                        <a:lstStyle/>
                        <a:p>
                          <a:r>
                            <a:rPr lang="en-GB" dirty="0"/>
                            <a:t>Number of V-(D)-J combinations</a:t>
                          </a:r>
                        </a:p>
                      </a:txBody>
                      <a:tcPr/>
                    </a:tc>
                    <a:tc>
                      <a:txBody>
                        <a:bodyPr/>
                        <a:lstStyle/>
                        <a:p>
                          <a:pPr algn="ctr"/>
                          <a:endParaRPr lang="en-GB" dirty="0"/>
                        </a:p>
                        <a:p>
                          <a:pPr algn="ctr"/>
                          <a:r>
                            <a:rPr lang="en-GB" dirty="0"/>
                            <a:t>~10</a:t>
                          </a:r>
                          <a:r>
                            <a:rPr lang="en-GB" baseline="30000" dirty="0"/>
                            <a:t>6</a:t>
                          </a:r>
                        </a:p>
                      </a:txBody>
                      <a:tcPr/>
                    </a:tc>
                    <a:tc>
                      <a:txBody>
                        <a:bodyPr/>
                        <a:lstStyle/>
                        <a:p>
                          <a:endParaRPr lang="en-US"/>
                        </a:p>
                      </a:txBody>
                      <a:tcPr>
                        <a:blipFill>
                          <a:blip r:embed="rId3"/>
                          <a:stretch>
                            <a:fillRect l="-227132" t="-72848" r="-1550" b="-9934"/>
                          </a:stretch>
                        </a:blipFill>
                      </a:tcPr>
                    </a:tc>
                    <a:extLst>
                      <a:ext uri="{0D108BD9-81ED-4DB2-BD59-A6C34878D82A}">
                        <a16:rowId xmlns:a16="http://schemas.microsoft.com/office/drawing/2014/main" val="243351377"/>
                      </a:ext>
                    </a:extLst>
                  </a:tr>
                </a:tbl>
              </a:graphicData>
            </a:graphic>
          </p:graphicFrame>
        </mc:Fallback>
      </mc:AlternateContent>
      <p:graphicFrame>
        <p:nvGraphicFramePr>
          <p:cNvPr id="8" name="Table 7">
            <a:extLst>
              <a:ext uri="{FF2B5EF4-FFF2-40B4-BE49-F238E27FC236}">
                <a16:creationId xmlns:a16="http://schemas.microsoft.com/office/drawing/2014/main" id="{2C900704-A3B6-4FAC-8F65-03C56288E506}"/>
              </a:ext>
            </a:extLst>
          </p:cNvPr>
          <p:cNvGraphicFramePr>
            <a:graphicFrameLocks noGrp="1"/>
          </p:cNvGraphicFramePr>
          <p:nvPr>
            <p:extLst>
              <p:ext uri="{D42A27DB-BD31-4B8C-83A1-F6EECF244321}">
                <p14:modId xmlns:p14="http://schemas.microsoft.com/office/powerpoint/2010/main" val="1724548822"/>
              </p:ext>
            </p:extLst>
          </p:nvPr>
        </p:nvGraphicFramePr>
        <p:xfrm>
          <a:off x="4005941" y="4452516"/>
          <a:ext cx="5138057" cy="2377440"/>
        </p:xfrm>
        <a:graphic>
          <a:graphicData uri="http://schemas.openxmlformats.org/drawingml/2006/table">
            <a:tbl>
              <a:tblPr firstRow="1" bandRow="1">
                <a:tableStyleId>{8799B23B-EC83-4686-B30A-512413B5E67A}</a:tableStyleId>
              </a:tblPr>
              <a:tblGrid>
                <a:gridCol w="1628781">
                  <a:extLst>
                    <a:ext uri="{9D8B030D-6E8A-4147-A177-3AD203B41FA5}">
                      <a16:colId xmlns:a16="http://schemas.microsoft.com/office/drawing/2014/main" val="1361459380"/>
                    </a:ext>
                  </a:extLst>
                </a:gridCol>
                <a:gridCol w="1939726">
                  <a:extLst>
                    <a:ext uri="{9D8B030D-6E8A-4147-A177-3AD203B41FA5}">
                      <a16:colId xmlns:a16="http://schemas.microsoft.com/office/drawing/2014/main" val="1750347252"/>
                    </a:ext>
                  </a:extLst>
                </a:gridCol>
                <a:gridCol w="1569550">
                  <a:extLst>
                    <a:ext uri="{9D8B030D-6E8A-4147-A177-3AD203B41FA5}">
                      <a16:colId xmlns:a16="http://schemas.microsoft.com/office/drawing/2014/main" val="3087273683"/>
                    </a:ext>
                  </a:extLst>
                </a:gridCol>
              </a:tblGrid>
              <a:tr h="1153372">
                <a:tc>
                  <a:txBody>
                    <a:bodyPr/>
                    <a:lstStyle/>
                    <a:p>
                      <a:r>
                        <a:rPr lang="en-GB" dirty="0"/>
                        <a:t>Junctional diversity</a:t>
                      </a:r>
                    </a:p>
                    <a:p>
                      <a:endParaRPr lang="en-GB" dirty="0"/>
                    </a:p>
                    <a:p>
                      <a:endParaRPr lang="en-GB" dirty="0"/>
                    </a:p>
                    <a:p>
                      <a:endParaRPr lang="en-GB" dirty="0"/>
                    </a:p>
                    <a:p>
                      <a:endParaRPr lang="en-GB" dirty="0"/>
                    </a:p>
                  </a:txBody>
                  <a:tcPr/>
                </a:tc>
                <a:tc gridSpan="2">
                  <a:txBody>
                    <a:bodyPr/>
                    <a:lstStyle/>
                    <a:p>
                      <a:pPr algn="ctr"/>
                      <a:endParaRPr lang="en-GB" dirty="0"/>
                    </a:p>
                  </a:txBody>
                  <a:tcPr/>
                </a:tc>
                <a:tc hMerge="1">
                  <a:txBody>
                    <a:bodyPr/>
                    <a:lstStyle/>
                    <a:p>
                      <a:pPr algn="ctr"/>
                      <a:endParaRPr lang="en-GB" dirty="0"/>
                    </a:p>
                  </a:txBody>
                  <a:tcPr/>
                </a:tc>
                <a:extLst>
                  <a:ext uri="{0D108BD9-81ED-4DB2-BD59-A6C34878D82A}">
                    <a16:rowId xmlns:a16="http://schemas.microsoft.com/office/drawing/2014/main" val="538739349"/>
                  </a:ext>
                </a:extLst>
              </a:tr>
              <a:tr h="0">
                <a:tc>
                  <a:txBody>
                    <a:bodyPr/>
                    <a:lstStyle/>
                    <a:p>
                      <a:r>
                        <a:rPr lang="en-GB" dirty="0"/>
                        <a:t>Total potential repertoire</a:t>
                      </a:r>
                    </a:p>
                  </a:txBody>
                  <a:tcPr/>
                </a:tc>
                <a:tc>
                  <a:txBody>
                    <a:bodyPr/>
                    <a:lstStyle/>
                    <a:p>
                      <a:pPr algn="ctr"/>
                      <a:endParaRPr lang="en-GB" dirty="0"/>
                    </a:p>
                    <a:p>
                      <a:pPr algn="ctr"/>
                      <a:r>
                        <a:rPr lang="en-GB" dirty="0"/>
                        <a:t>~10</a:t>
                      </a:r>
                      <a:r>
                        <a:rPr lang="en-GB" baseline="30000"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10</a:t>
                      </a:r>
                      <a:r>
                        <a:rPr lang="en-GB" baseline="30000" dirty="0"/>
                        <a:t>16</a:t>
                      </a:r>
                      <a:endParaRPr lang="en-GB" dirty="0"/>
                    </a:p>
                  </a:txBody>
                  <a:tcPr/>
                </a:tc>
                <a:extLst>
                  <a:ext uri="{0D108BD9-81ED-4DB2-BD59-A6C34878D82A}">
                    <a16:rowId xmlns:a16="http://schemas.microsoft.com/office/drawing/2014/main" val="243351377"/>
                  </a:ext>
                </a:extLst>
              </a:tr>
            </a:tbl>
          </a:graphicData>
        </a:graphic>
      </p:graphicFrame>
      <p:pic>
        <p:nvPicPr>
          <p:cNvPr id="9" name="Image 1" descr="mooc_3_dia_32.jpg">
            <a:extLst>
              <a:ext uri="{FF2B5EF4-FFF2-40B4-BE49-F238E27FC236}">
                <a16:creationId xmlns:a16="http://schemas.microsoft.com/office/drawing/2014/main" id="{F659FC44-2010-447C-BB58-8A29DA957E85}"/>
              </a:ext>
            </a:extLst>
          </p:cNvPr>
          <p:cNvPicPr>
            <a:picLocks noChangeAspect="1"/>
          </p:cNvPicPr>
          <p:nvPr/>
        </p:nvPicPr>
        <p:blipFill rotWithShape="1">
          <a:blip r:embed="rId2">
            <a:extLst>
              <a:ext uri="{28A0092B-C50C-407E-A947-70E740481C1C}">
                <a14:useLocalDpi xmlns:a14="http://schemas.microsoft.com/office/drawing/2010/main" val="0"/>
              </a:ext>
            </a:extLst>
          </a:blip>
          <a:srcRect l="49850" t="61575" r="24424" b="31972"/>
          <a:stretch/>
        </p:blipFill>
        <p:spPr>
          <a:xfrm>
            <a:off x="6698343" y="4467212"/>
            <a:ext cx="1611086" cy="383933"/>
          </a:xfrm>
          <a:prstGeom prst="rect">
            <a:avLst/>
          </a:prstGeom>
        </p:spPr>
      </p:pic>
      <p:pic>
        <p:nvPicPr>
          <p:cNvPr id="10" name="Image 1" descr="mooc_3_dia_32.jpg">
            <a:extLst>
              <a:ext uri="{FF2B5EF4-FFF2-40B4-BE49-F238E27FC236}">
                <a16:creationId xmlns:a16="http://schemas.microsoft.com/office/drawing/2014/main" id="{77934234-DAEB-4898-8E12-79F0F55FCD55}"/>
              </a:ext>
            </a:extLst>
          </p:cNvPr>
          <p:cNvPicPr>
            <a:picLocks noChangeAspect="1"/>
          </p:cNvPicPr>
          <p:nvPr/>
        </p:nvPicPr>
        <p:blipFill rotWithShape="1">
          <a:blip r:embed="rId2">
            <a:extLst>
              <a:ext uri="{28A0092B-C50C-407E-A947-70E740481C1C}">
                <a14:useLocalDpi xmlns:a14="http://schemas.microsoft.com/office/drawing/2010/main" val="0"/>
              </a:ext>
            </a:extLst>
          </a:blip>
          <a:srcRect l="31076" t="67529" r="42502" b="10125"/>
          <a:stretch/>
        </p:blipFill>
        <p:spPr>
          <a:xfrm>
            <a:off x="5646053" y="4851145"/>
            <a:ext cx="1654629" cy="1329422"/>
          </a:xfrm>
          <a:prstGeom prst="rect">
            <a:avLst/>
          </a:prstGeom>
        </p:spPr>
      </p:pic>
      <p:pic>
        <p:nvPicPr>
          <p:cNvPr id="11" name="Image 1" descr="mooc_3_dia_32.jpg">
            <a:extLst>
              <a:ext uri="{FF2B5EF4-FFF2-40B4-BE49-F238E27FC236}">
                <a16:creationId xmlns:a16="http://schemas.microsoft.com/office/drawing/2014/main" id="{BDB99BA7-5B5E-4ED5-A720-1019FD2A41AB}"/>
              </a:ext>
            </a:extLst>
          </p:cNvPr>
          <p:cNvPicPr>
            <a:picLocks noChangeAspect="1"/>
          </p:cNvPicPr>
          <p:nvPr/>
        </p:nvPicPr>
        <p:blipFill rotWithShape="1">
          <a:blip r:embed="rId2">
            <a:extLst>
              <a:ext uri="{28A0092B-C50C-407E-A947-70E740481C1C}">
                <a14:useLocalDpi xmlns:a14="http://schemas.microsoft.com/office/drawing/2010/main" val="0"/>
              </a:ext>
            </a:extLst>
          </a:blip>
          <a:srcRect l="64799" t="67862" r="5650" b="10125"/>
          <a:stretch/>
        </p:blipFill>
        <p:spPr>
          <a:xfrm>
            <a:off x="7300682" y="4865658"/>
            <a:ext cx="1850571" cy="1309571"/>
          </a:xfrm>
          <a:prstGeom prst="rect">
            <a:avLst/>
          </a:prstGeom>
        </p:spPr>
      </p:pic>
      <p:sp>
        <p:nvSpPr>
          <p:cNvPr id="12" name="TextBox 11">
            <a:extLst>
              <a:ext uri="{FF2B5EF4-FFF2-40B4-BE49-F238E27FC236}">
                <a16:creationId xmlns:a16="http://schemas.microsoft.com/office/drawing/2014/main" id="{A14763D0-8B4B-40F3-B24A-E94E48316727}"/>
              </a:ext>
            </a:extLst>
          </p:cNvPr>
          <p:cNvSpPr txBox="1"/>
          <p:nvPr/>
        </p:nvSpPr>
        <p:spPr>
          <a:xfrm>
            <a:off x="79751" y="6581001"/>
            <a:ext cx="3702809" cy="276999"/>
          </a:xfrm>
          <a:prstGeom prst="rect">
            <a:avLst/>
          </a:prstGeom>
          <a:noFill/>
        </p:spPr>
        <p:txBody>
          <a:bodyPr wrap="none" rtlCol="0">
            <a:spAutoFit/>
          </a:bodyPr>
          <a:lstStyle/>
          <a:p>
            <a:r>
              <a:rPr lang="en-US" sz="1200" b="0" i="1" dirty="0">
                <a:latin typeface="+mj-lt"/>
              </a:rPr>
              <a:t>Adapted from Abbas, </a:t>
            </a:r>
            <a:r>
              <a:rPr lang="en-US" sz="1200" i="1" dirty="0">
                <a:latin typeface="+mj-lt"/>
              </a:rPr>
              <a:t>Ce</a:t>
            </a:r>
            <a:r>
              <a:rPr lang="en-US" sz="1200" b="0" i="1" dirty="0">
                <a:latin typeface="+mj-lt"/>
              </a:rPr>
              <a:t>llular and Molecular Immunology</a:t>
            </a:r>
          </a:p>
        </p:txBody>
      </p:sp>
    </p:spTree>
    <p:extLst>
      <p:ext uri="{BB962C8B-B14F-4D97-AF65-F5344CB8AC3E}">
        <p14:creationId xmlns:p14="http://schemas.microsoft.com/office/powerpoint/2010/main" val="3753209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5C884-45B3-4D21-8077-235634259FD3}"/>
              </a:ext>
            </a:extLst>
          </p:cNvPr>
          <p:cNvSpPr>
            <a:spLocks noGrp="1"/>
          </p:cNvSpPr>
          <p:nvPr>
            <p:ph type="title"/>
          </p:nvPr>
        </p:nvSpPr>
        <p:spPr>
          <a:solidFill>
            <a:srgbClr val="C00000"/>
          </a:solidFill>
        </p:spPr>
        <p:txBody>
          <a:bodyPr/>
          <a:lstStyle/>
          <a:p>
            <a:r>
              <a:rPr lang="en-GB" dirty="0">
                <a:solidFill>
                  <a:schemeClr val="bg1"/>
                </a:solidFill>
              </a:rPr>
              <a:t>Summary | Generation of antigen receptor diversity</a:t>
            </a:r>
          </a:p>
        </p:txBody>
      </p:sp>
      <p:sp>
        <p:nvSpPr>
          <p:cNvPr id="3" name="Content Placeholder 2">
            <a:extLst>
              <a:ext uri="{FF2B5EF4-FFF2-40B4-BE49-F238E27FC236}">
                <a16:creationId xmlns:a16="http://schemas.microsoft.com/office/drawing/2014/main" id="{7EA5DFF0-F170-4DF9-AD71-9229AD31D036}"/>
              </a:ext>
            </a:extLst>
          </p:cNvPr>
          <p:cNvSpPr>
            <a:spLocks noGrp="1"/>
          </p:cNvSpPr>
          <p:nvPr>
            <p:ph idx="1"/>
          </p:nvPr>
        </p:nvSpPr>
        <p:spPr>
          <a:xfrm>
            <a:off x="233629" y="903910"/>
            <a:ext cx="8734806" cy="5365216"/>
          </a:xfrm>
        </p:spPr>
        <p:txBody>
          <a:bodyPr>
            <a:noAutofit/>
          </a:bodyPr>
          <a:lstStyle/>
          <a:p>
            <a:pPr marL="0" indent="0">
              <a:buNone/>
            </a:pPr>
            <a:r>
              <a:rPr lang="en-GB" sz="1400" b="1" dirty="0"/>
              <a:t>The expression of B and T lymphocyte antigen receptors is initiated by somatic recombination of gene segments that code for the variable regions of the receptors. </a:t>
            </a:r>
          </a:p>
          <a:p>
            <a:pPr marL="0" indent="0">
              <a:buNone/>
            </a:pPr>
            <a:r>
              <a:rPr lang="en-GB" sz="1400" b="1" dirty="0"/>
              <a:t>The somatic recombination of V, (D,) and J, gene segments is mediated by the VDJ recombinase, which is composed of the recombinase-activating gene (RAG)-1 and RAG-2 proteins. </a:t>
            </a:r>
            <a:r>
              <a:rPr lang="en-GB" sz="1400" dirty="0"/>
              <a:t>They recognize DNA sequences that flank all antigen receptor V, D, and J gene segments and bring the V, D, and J segments close together by cleaving the DNA at specific sites. The DNA breaks are then repaired by ligases, producing a full-length recombined V-J or V-D-J gene without the intervening DNA segments. The lymphoid-specific component of the VDJ recombinase is expressed only in immature B and T lymphocytes. Although the same enzymes can mediate recombination of all Ig and TCR genes, intact Ig heavy and light chain genes are expressed only in B cells, and TCR α and β genes are expressed only in T cells. </a:t>
            </a:r>
          </a:p>
          <a:p>
            <a:pPr marL="0" indent="0">
              <a:buNone/>
            </a:pPr>
            <a:r>
              <a:rPr lang="en-GB" sz="1400" b="1" dirty="0"/>
              <a:t>Diversity of antigen receptors is produced by the use of different combinations of V, D, and J gene segments in different clones of lymphocytes (combinatorial diversity) and increased by changes in nucleotide sequences introduced at the junctions of V, D, and J gene segments (junctional diversity).</a:t>
            </a:r>
            <a:r>
              <a:rPr lang="en-GB" sz="1400" dirty="0"/>
              <a:t> This junctional diversity is produced by three types of sequence changes, each of which generates more sequences than are present in the germline genes. First, exonucleases may remove nucleotides from V, D, and J gene segments at the time of recombination, and if the resulting recombined sequences do not contain stop or nonsense codons, many different and new sequences may be produced. Second, a lymphocyte-specific enzyme called terminal </a:t>
            </a:r>
            <a:r>
              <a:rPr lang="en-GB" sz="1400" dirty="0" err="1"/>
              <a:t>deoxyribonucleotidyl</a:t>
            </a:r>
            <a:r>
              <a:rPr lang="en-GB" sz="1400" dirty="0"/>
              <a:t> transferase (</a:t>
            </a:r>
            <a:r>
              <a:rPr lang="en-GB" sz="1400" dirty="0" err="1"/>
              <a:t>TdT</a:t>
            </a:r>
            <a:r>
              <a:rPr lang="en-GB" sz="1400" dirty="0"/>
              <a:t>) </a:t>
            </a:r>
            <a:r>
              <a:rPr lang="en-GB" sz="1400" dirty="0" err="1"/>
              <a:t>catalyzes</a:t>
            </a:r>
            <a:r>
              <a:rPr lang="en-GB" sz="1400" dirty="0"/>
              <a:t> the random addition of nucleotides that are not part of germline genes to the sites of V(D)J recombination, forming so-called N regions. Third, during an intermediate stage in the process of V(D)J recombination, before breaks in the DNA are repaired, overhanging DNA sequences may be generated that are then filled in by "P-nucleotides," introducing even more variability at the sites of recombination. These junctional sequences encode the amino acids of the CDR3 loop, the most variable of the CDRs and the one most important for antigen recognition. Thus, junctional diversity maximizes the variability in the antigen-binding regions of antibodies and TCRs. </a:t>
            </a:r>
          </a:p>
          <a:p>
            <a:pPr marL="0" indent="0">
              <a:buNone/>
            </a:pPr>
            <a:r>
              <a:rPr lang="en-GB" sz="1400" b="1" dirty="0"/>
              <a:t>In the process of creating junctional diversity, many genes may be produced that cannot code for proteins and are therefore useless. </a:t>
            </a:r>
            <a:r>
              <a:rPr lang="en-GB" sz="1400" dirty="0"/>
              <a:t>This is a price the immune system pays for generating tremendous diversity. The risk of producing non-functional genes is why the process of lymphocyte maturation contains several checkpoints at which only cells with useful receptors are selected to survive.</a:t>
            </a:r>
          </a:p>
          <a:p>
            <a:pPr marL="0" indent="0">
              <a:buNone/>
            </a:pPr>
            <a:endParaRPr lang="en-GB" sz="1400" dirty="0"/>
          </a:p>
        </p:txBody>
      </p:sp>
    </p:spTree>
    <p:extLst>
      <p:ext uri="{BB962C8B-B14F-4D97-AF65-F5344CB8AC3E}">
        <p14:creationId xmlns:p14="http://schemas.microsoft.com/office/powerpoint/2010/main" val="2391339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C1E6-1C93-40F9-A74D-9FD424080263}"/>
              </a:ext>
            </a:extLst>
          </p:cNvPr>
          <p:cNvSpPr>
            <a:spLocks noGrp="1"/>
          </p:cNvSpPr>
          <p:nvPr>
            <p:ph type="title"/>
          </p:nvPr>
        </p:nvSpPr>
        <p:spPr/>
        <p:txBody>
          <a:bodyPr>
            <a:normAutofit/>
          </a:bodyPr>
          <a:lstStyle/>
          <a:p>
            <a:r>
              <a:rPr lang="en-GB" dirty="0"/>
              <a:t>Maturation and selection of B lymphocytes</a:t>
            </a:r>
          </a:p>
        </p:txBody>
      </p:sp>
      <p:sp>
        <p:nvSpPr>
          <p:cNvPr id="3" name="Content Placeholder 2">
            <a:extLst>
              <a:ext uri="{FF2B5EF4-FFF2-40B4-BE49-F238E27FC236}">
                <a16:creationId xmlns:a16="http://schemas.microsoft.com/office/drawing/2014/main" id="{5F9CED8E-9E93-407E-9AB4-D67ED09475C8}"/>
              </a:ext>
            </a:extLst>
          </p:cNvPr>
          <p:cNvSpPr>
            <a:spLocks noGrp="1"/>
          </p:cNvSpPr>
          <p:nvPr>
            <p:ph idx="1"/>
          </p:nvPr>
        </p:nvSpPr>
        <p:spPr>
          <a:xfrm>
            <a:off x="204597" y="3450968"/>
            <a:ext cx="8734806" cy="3790010"/>
          </a:xfrm>
        </p:spPr>
        <p:txBody>
          <a:bodyPr>
            <a:normAutofit lnSpcReduction="10000"/>
          </a:bodyPr>
          <a:lstStyle/>
          <a:p>
            <a:pPr marL="0" indent="0">
              <a:buNone/>
            </a:pPr>
            <a:r>
              <a:rPr lang="en-GB" sz="1800" dirty="0"/>
              <a:t>B lymphocytes mature through sequential steps:</a:t>
            </a:r>
          </a:p>
          <a:p>
            <a:r>
              <a:rPr lang="en-GB" sz="1800" dirty="0"/>
              <a:t>Cell proliferation gives rise to a large set of progenitors (</a:t>
            </a:r>
            <a:r>
              <a:rPr lang="en-GB" sz="1800" b="1" dirty="0"/>
              <a:t>pro-B cells</a:t>
            </a:r>
            <a:r>
              <a:rPr lang="en-GB" sz="1800" dirty="0"/>
              <a:t>)</a:t>
            </a:r>
          </a:p>
          <a:p>
            <a:r>
              <a:rPr lang="en-GB" sz="1800" dirty="0"/>
              <a:t>Pro-B cells mature into </a:t>
            </a:r>
            <a:r>
              <a:rPr lang="en-GB" sz="1800" b="1" dirty="0"/>
              <a:t>pre-B</a:t>
            </a:r>
            <a:r>
              <a:rPr lang="en-GB" sz="1800" dirty="0"/>
              <a:t> </a:t>
            </a:r>
            <a:r>
              <a:rPr lang="en-GB" sz="1800" b="1" dirty="0"/>
              <a:t>cells</a:t>
            </a:r>
            <a:r>
              <a:rPr lang="en-GB" sz="1800" dirty="0"/>
              <a:t> by recombination of the heavy chain (</a:t>
            </a:r>
            <a:r>
              <a:rPr lang="el-GR" sz="1800" dirty="0"/>
              <a:t>μ</a:t>
            </a:r>
            <a:r>
              <a:rPr lang="en-GB" sz="1800" dirty="0"/>
              <a:t> chain) (which is expressed at the membrane with surrogate proteins) </a:t>
            </a:r>
          </a:p>
          <a:p>
            <a:pPr>
              <a:buFont typeface="Wingdings" panose="05000000000000000000" pitchFamily="2" charset="2"/>
              <a:buChar char="Ø"/>
            </a:pPr>
            <a:r>
              <a:rPr lang="en-GB" sz="1800" b="1" dirty="0">
                <a:solidFill>
                  <a:srgbClr val="C00000"/>
                </a:solidFill>
              </a:rPr>
              <a:t>checkpoint 1:</a:t>
            </a:r>
            <a:r>
              <a:rPr lang="en-GB" sz="1800" dirty="0"/>
              <a:t> a non-functional </a:t>
            </a:r>
            <a:r>
              <a:rPr lang="el-GR" sz="1800" dirty="0"/>
              <a:t>μ</a:t>
            </a:r>
            <a:r>
              <a:rPr lang="en-GB" sz="1800" dirty="0"/>
              <a:t> chain triggers apoptosis while the presence of a functional </a:t>
            </a:r>
            <a:r>
              <a:rPr lang="el-GR" sz="1800" dirty="0"/>
              <a:t>μ</a:t>
            </a:r>
            <a:r>
              <a:rPr lang="fr-CH" sz="1800" dirty="0"/>
              <a:t> c</a:t>
            </a:r>
            <a:r>
              <a:rPr lang="en-GB" sz="1800" dirty="0" err="1"/>
              <a:t>hain</a:t>
            </a:r>
            <a:r>
              <a:rPr lang="en-GB" sz="1800" dirty="0"/>
              <a:t> triggers </a:t>
            </a:r>
            <a:r>
              <a:rPr lang="en-GB" sz="1800" b="1" dirty="0">
                <a:solidFill>
                  <a:srgbClr val="C00000"/>
                </a:solidFill>
              </a:rPr>
              <a:t>allelic exclusion</a:t>
            </a:r>
          </a:p>
          <a:p>
            <a:r>
              <a:rPr lang="en-GB" sz="1800" dirty="0"/>
              <a:t>Pre-B cells mature into </a:t>
            </a:r>
            <a:r>
              <a:rPr lang="en-GB" sz="1800" b="1" dirty="0"/>
              <a:t>immature B cells </a:t>
            </a:r>
            <a:r>
              <a:rPr lang="en-GB" sz="1800" dirty="0"/>
              <a:t>when the </a:t>
            </a:r>
            <a:r>
              <a:rPr lang="el-GR" sz="1800" dirty="0"/>
              <a:t>λ</a:t>
            </a:r>
            <a:r>
              <a:rPr lang="fr-CH" sz="1800" dirty="0"/>
              <a:t> or </a:t>
            </a:r>
            <a:r>
              <a:rPr lang="el-GR" sz="1800" dirty="0"/>
              <a:t>κ</a:t>
            </a:r>
            <a:r>
              <a:rPr lang="en-US" sz="1800" dirty="0">
                <a:sym typeface="Symbol" charset="0"/>
              </a:rPr>
              <a:t> </a:t>
            </a:r>
            <a:r>
              <a:rPr lang="en-GB" sz="1800" dirty="0"/>
              <a:t>light chain locus produces a complete membrane associated IgM</a:t>
            </a:r>
          </a:p>
          <a:p>
            <a:pPr>
              <a:buFont typeface="Wingdings" panose="05000000000000000000" pitchFamily="2" charset="2"/>
              <a:buChar char="Ø"/>
            </a:pPr>
            <a:r>
              <a:rPr lang="en-GB" sz="1800" b="1" dirty="0">
                <a:solidFill>
                  <a:srgbClr val="C00000"/>
                </a:solidFill>
              </a:rPr>
              <a:t>checkpoint 2: </a:t>
            </a:r>
            <a:r>
              <a:rPr lang="en-GB" sz="1800" dirty="0"/>
              <a:t>functional IgM promotes cell survival and shuts off recombinase expression. </a:t>
            </a:r>
            <a:r>
              <a:rPr lang="en-GB" sz="1800" b="1" dirty="0">
                <a:solidFill>
                  <a:srgbClr val="C00000"/>
                </a:solidFill>
              </a:rPr>
              <a:t>Negative selection: </a:t>
            </a:r>
            <a:r>
              <a:rPr lang="en-GB" sz="1800" dirty="0"/>
              <a:t>immature B cells with high affinity to an antigen of the bone marrow (mostly self antigens) die or reactivate the VDJ recombinase to produce a new light chain</a:t>
            </a:r>
          </a:p>
          <a:p>
            <a:r>
              <a:rPr lang="en-GB" sz="1800" b="1" dirty="0"/>
              <a:t>Mature B</a:t>
            </a:r>
            <a:r>
              <a:rPr lang="en-GB" sz="1800" dirty="0"/>
              <a:t> cells co-express </a:t>
            </a:r>
            <a:r>
              <a:rPr lang="en-GB" sz="1800" dirty="0" err="1"/>
              <a:t>IgD</a:t>
            </a:r>
            <a:r>
              <a:rPr lang="en-GB" sz="1800" dirty="0"/>
              <a:t> and IgM</a:t>
            </a:r>
          </a:p>
        </p:txBody>
      </p:sp>
      <p:pic>
        <p:nvPicPr>
          <p:cNvPr id="4" name="Image 1" descr="mooc_3_dia34.jpg">
            <a:extLst>
              <a:ext uri="{FF2B5EF4-FFF2-40B4-BE49-F238E27FC236}">
                <a16:creationId xmlns:a16="http://schemas.microsoft.com/office/drawing/2014/main" id="{7E8C17AA-EA8C-41C9-B21E-1FDB467F740F}"/>
              </a:ext>
            </a:extLst>
          </p:cNvPr>
          <p:cNvPicPr>
            <a:picLocks noChangeAspect="1"/>
          </p:cNvPicPr>
          <p:nvPr/>
        </p:nvPicPr>
        <p:blipFill rotWithShape="1">
          <a:blip r:embed="rId2">
            <a:extLst>
              <a:ext uri="{28A0092B-C50C-407E-A947-70E740481C1C}">
                <a14:useLocalDpi xmlns:a14="http://schemas.microsoft.com/office/drawing/2010/main" val="0"/>
              </a:ext>
            </a:extLst>
          </a:blip>
          <a:srcRect t="17073" b="28206"/>
          <a:stretch/>
        </p:blipFill>
        <p:spPr>
          <a:xfrm>
            <a:off x="2146859" y="854029"/>
            <a:ext cx="5904657" cy="1615534"/>
          </a:xfrm>
          <a:prstGeom prst="rect">
            <a:avLst/>
          </a:prstGeom>
        </p:spPr>
      </p:pic>
      <p:sp>
        <p:nvSpPr>
          <p:cNvPr id="5" name="Rectangle 4">
            <a:extLst>
              <a:ext uri="{FF2B5EF4-FFF2-40B4-BE49-F238E27FC236}">
                <a16:creationId xmlns:a16="http://schemas.microsoft.com/office/drawing/2014/main" id="{2FB7874C-344A-452D-BC22-FDD700D30627}"/>
              </a:ext>
            </a:extLst>
          </p:cNvPr>
          <p:cNvSpPr/>
          <p:nvPr/>
        </p:nvSpPr>
        <p:spPr>
          <a:xfrm>
            <a:off x="4431813" y="2452493"/>
            <a:ext cx="1103036" cy="610488"/>
          </a:xfrm>
          <a:prstGeom prst="rect">
            <a:avLst/>
          </a:prstGeom>
          <a:solidFill>
            <a:schemeClr val="bg1">
              <a:lumMod val="95000"/>
            </a:schemeClr>
          </a:solidFill>
        </p:spPr>
        <p:txBody>
          <a:bodyPr wrap="square" lIns="0" tIns="46800" rIns="0">
            <a:spAutoFit/>
          </a:bodyPr>
          <a:lstStyle/>
          <a:p>
            <a:pPr algn="ctr">
              <a:lnSpc>
                <a:spcPct val="80000"/>
              </a:lnSpc>
            </a:pPr>
            <a:r>
              <a:rPr lang="en-GB" sz="1400" dirty="0"/>
              <a:t>Recombination heavy chain </a:t>
            </a:r>
          </a:p>
          <a:p>
            <a:pPr algn="ctr">
              <a:lnSpc>
                <a:spcPct val="80000"/>
              </a:lnSpc>
            </a:pPr>
            <a:r>
              <a:rPr lang="en-GB" sz="1400" dirty="0"/>
              <a:t>(</a:t>
            </a:r>
            <a:r>
              <a:rPr lang="el-GR" sz="1400" dirty="0"/>
              <a:t>μ</a:t>
            </a:r>
            <a:r>
              <a:rPr lang="fr-CH" sz="1400" dirty="0"/>
              <a:t> </a:t>
            </a:r>
            <a:r>
              <a:rPr lang="fr-CH" sz="1400" dirty="0" err="1"/>
              <a:t>mRNA</a:t>
            </a:r>
            <a:r>
              <a:rPr lang="en-GB" sz="1400" dirty="0"/>
              <a:t>) </a:t>
            </a:r>
            <a:endParaRPr lang="fr-CH" sz="1400" dirty="0"/>
          </a:p>
        </p:txBody>
      </p:sp>
      <p:sp>
        <p:nvSpPr>
          <p:cNvPr id="7" name="Rectangle 6">
            <a:extLst>
              <a:ext uri="{FF2B5EF4-FFF2-40B4-BE49-F238E27FC236}">
                <a16:creationId xmlns:a16="http://schemas.microsoft.com/office/drawing/2014/main" id="{8AE8ADAB-8F7B-4857-BAE7-BB29A1184563}"/>
              </a:ext>
            </a:extLst>
          </p:cNvPr>
          <p:cNvSpPr/>
          <p:nvPr/>
        </p:nvSpPr>
        <p:spPr>
          <a:xfrm>
            <a:off x="5679454" y="2453098"/>
            <a:ext cx="1110932" cy="610488"/>
          </a:xfrm>
          <a:prstGeom prst="rect">
            <a:avLst/>
          </a:prstGeom>
          <a:solidFill>
            <a:schemeClr val="bg1">
              <a:lumMod val="95000"/>
            </a:schemeClr>
          </a:solidFill>
        </p:spPr>
        <p:txBody>
          <a:bodyPr wrap="square" lIns="0" tIns="46800" rIns="0">
            <a:spAutoFit/>
          </a:bodyPr>
          <a:lstStyle/>
          <a:p>
            <a:pPr algn="ctr">
              <a:lnSpc>
                <a:spcPct val="80000"/>
              </a:lnSpc>
            </a:pPr>
            <a:r>
              <a:rPr lang="en-GB" sz="1400" dirty="0"/>
              <a:t>Recombination light chain </a:t>
            </a:r>
          </a:p>
          <a:p>
            <a:pPr algn="ctr">
              <a:lnSpc>
                <a:spcPct val="80000"/>
              </a:lnSpc>
            </a:pPr>
            <a:r>
              <a:rPr lang="en-GB" sz="1400" dirty="0"/>
              <a:t>(</a:t>
            </a:r>
            <a:r>
              <a:rPr lang="el-GR" sz="1400" dirty="0"/>
              <a:t>λ</a:t>
            </a:r>
            <a:r>
              <a:rPr lang="fr-CH" sz="1400" dirty="0"/>
              <a:t> or </a:t>
            </a:r>
            <a:r>
              <a:rPr lang="el-GR" sz="1400" dirty="0"/>
              <a:t>κ</a:t>
            </a:r>
            <a:r>
              <a:rPr lang="en-US" sz="1400" dirty="0">
                <a:sym typeface="Symbol" charset="0"/>
              </a:rPr>
              <a:t> mRNA</a:t>
            </a:r>
            <a:r>
              <a:rPr lang="en-GB" sz="1400" dirty="0"/>
              <a:t>) </a:t>
            </a:r>
            <a:endParaRPr lang="fr-CH" sz="1400" dirty="0"/>
          </a:p>
        </p:txBody>
      </p:sp>
      <p:sp>
        <p:nvSpPr>
          <p:cNvPr id="8" name="TextBox 7">
            <a:extLst>
              <a:ext uri="{FF2B5EF4-FFF2-40B4-BE49-F238E27FC236}">
                <a16:creationId xmlns:a16="http://schemas.microsoft.com/office/drawing/2014/main" id="{C8917385-2CC5-4892-AD66-9D001E85097F}"/>
              </a:ext>
            </a:extLst>
          </p:cNvPr>
          <p:cNvSpPr txBox="1"/>
          <p:nvPr/>
        </p:nvSpPr>
        <p:spPr>
          <a:xfrm>
            <a:off x="6934991" y="2453098"/>
            <a:ext cx="1455594" cy="610488"/>
          </a:xfrm>
          <a:prstGeom prst="rect">
            <a:avLst/>
          </a:prstGeom>
          <a:solidFill>
            <a:schemeClr val="bg1">
              <a:lumMod val="95000"/>
            </a:schemeClr>
          </a:solidFill>
        </p:spPr>
        <p:txBody>
          <a:bodyPr wrap="square" lIns="0" tIns="46800" rIns="0" rtlCol="0">
            <a:spAutoFit/>
          </a:bodyPr>
          <a:lstStyle/>
          <a:p>
            <a:pPr algn="ctr">
              <a:lnSpc>
                <a:spcPct val="80000"/>
              </a:lnSpc>
            </a:pPr>
            <a:r>
              <a:rPr lang="fr-FR" sz="1400" dirty="0"/>
              <a:t>Alternative </a:t>
            </a:r>
            <a:r>
              <a:rPr lang="fr-FR" sz="1400" dirty="0" err="1"/>
              <a:t>splicing</a:t>
            </a:r>
            <a:r>
              <a:rPr lang="fr-FR" sz="1400" dirty="0"/>
              <a:t> </a:t>
            </a:r>
          </a:p>
          <a:p>
            <a:pPr algn="ctr">
              <a:lnSpc>
                <a:spcPct val="80000"/>
              </a:lnSpc>
            </a:pPr>
            <a:r>
              <a:rPr lang="fr-FR" sz="1400" dirty="0"/>
              <a:t>to </a:t>
            </a:r>
            <a:r>
              <a:rPr lang="fr-FR" sz="1400" dirty="0" err="1"/>
              <a:t>form</a:t>
            </a:r>
            <a:endParaRPr lang="fr-FR" sz="1400" dirty="0"/>
          </a:p>
          <a:p>
            <a:pPr algn="ctr">
              <a:lnSpc>
                <a:spcPct val="80000"/>
              </a:lnSpc>
            </a:pPr>
            <a:r>
              <a:rPr lang="fr-FR" sz="1400" dirty="0" err="1"/>
              <a:t>Cδ</a:t>
            </a:r>
            <a:r>
              <a:rPr lang="fr-FR" sz="1400" dirty="0"/>
              <a:t> and </a:t>
            </a:r>
            <a:r>
              <a:rPr lang="fr-FR" sz="1400" dirty="0" err="1"/>
              <a:t>Cμ</a:t>
            </a:r>
            <a:r>
              <a:rPr lang="fr-FR" sz="1400" dirty="0"/>
              <a:t> </a:t>
            </a:r>
            <a:r>
              <a:rPr lang="fr-FR" sz="1400" dirty="0" err="1"/>
              <a:t>mRNA</a:t>
            </a:r>
            <a:endParaRPr lang="en-US" sz="1400" dirty="0"/>
          </a:p>
        </p:txBody>
      </p:sp>
      <p:sp>
        <p:nvSpPr>
          <p:cNvPr id="6" name="TextBox 5">
            <a:extLst>
              <a:ext uri="{FF2B5EF4-FFF2-40B4-BE49-F238E27FC236}">
                <a16:creationId xmlns:a16="http://schemas.microsoft.com/office/drawing/2014/main" id="{772C2CBF-A4A1-489D-8807-F047549DBC2A}"/>
              </a:ext>
            </a:extLst>
          </p:cNvPr>
          <p:cNvSpPr txBox="1"/>
          <p:nvPr/>
        </p:nvSpPr>
        <p:spPr>
          <a:xfrm>
            <a:off x="687613" y="952501"/>
            <a:ext cx="1459246" cy="2110480"/>
          </a:xfrm>
          <a:prstGeom prst="rect">
            <a:avLst/>
          </a:prstGeom>
          <a:solidFill>
            <a:schemeClr val="bg1">
              <a:lumMod val="95000"/>
            </a:schemeClr>
          </a:solidFill>
        </p:spPr>
        <p:txBody>
          <a:bodyPr wrap="none" rtlCol="0" anchor="ctr" anchorCtr="0">
            <a:noAutofit/>
          </a:bodyPr>
          <a:lstStyle/>
          <a:p>
            <a:r>
              <a:rPr lang="fr-CH" dirty="0"/>
              <a:t>Bone </a:t>
            </a:r>
            <a:r>
              <a:rPr lang="fr-CH" dirty="0" err="1"/>
              <a:t>marrow</a:t>
            </a:r>
            <a:endParaRPr lang="fr-CH" dirty="0"/>
          </a:p>
        </p:txBody>
      </p:sp>
      <p:grpSp>
        <p:nvGrpSpPr>
          <p:cNvPr id="9" name="Groupe 8">
            <a:extLst>
              <a:ext uri="{FF2B5EF4-FFF2-40B4-BE49-F238E27FC236}">
                <a16:creationId xmlns:a16="http://schemas.microsoft.com/office/drawing/2014/main" id="{77794BA9-66A9-0E41-9C99-4C1831F2EE37}"/>
              </a:ext>
            </a:extLst>
          </p:cNvPr>
          <p:cNvGrpSpPr/>
          <p:nvPr/>
        </p:nvGrpSpPr>
        <p:grpSpPr>
          <a:xfrm>
            <a:off x="5985011" y="1578388"/>
            <a:ext cx="3155086" cy="2030644"/>
            <a:chOff x="8155456" y="3487577"/>
            <a:chExt cx="3155086" cy="2030644"/>
          </a:xfrm>
        </p:grpSpPr>
        <p:sp>
          <p:nvSpPr>
            <p:cNvPr id="10" name="Rectangle 9">
              <a:extLst>
                <a:ext uri="{FF2B5EF4-FFF2-40B4-BE49-F238E27FC236}">
                  <a16:creationId xmlns:a16="http://schemas.microsoft.com/office/drawing/2014/main" id="{6D921B9B-1D4D-C34E-8DA0-B7905A520378}"/>
                </a:ext>
              </a:extLst>
            </p:cNvPr>
            <p:cNvSpPr/>
            <p:nvPr/>
          </p:nvSpPr>
          <p:spPr>
            <a:xfrm>
              <a:off x="10021753" y="3487577"/>
              <a:ext cx="1288789" cy="499689"/>
            </a:xfrm>
            <a:prstGeom prst="rect">
              <a:avLst/>
            </a:prstGeom>
            <a:solidFill>
              <a:schemeClr val="bg1"/>
            </a:solidFill>
            <a:ln>
              <a:solidFill>
                <a:schemeClr val="tx1"/>
              </a:solidFill>
            </a:ln>
          </p:spPr>
          <p:txBody>
            <a:bodyPr wrap="square" lIns="0" tIns="46800" rIns="0">
              <a:spAutoFit/>
            </a:bodyPr>
            <a:lstStyle/>
            <a:p>
              <a:pPr algn="ctr">
                <a:lnSpc>
                  <a:spcPct val="80000"/>
                </a:lnSpc>
              </a:pPr>
              <a:r>
                <a:rPr lang="fr-CH" sz="1600" b="1" dirty="0" err="1">
                  <a:latin typeface="Palatino" charset="0"/>
                  <a:ea typeface="Palatino" charset="0"/>
                  <a:cs typeface="Palatino" charset="0"/>
                </a:rPr>
                <a:t>Negative</a:t>
              </a:r>
              <a:r>
                <a:rPr lang="fr-CH" sz="1600" b="1" dirty="0">
                  <a:latin typeface="Palatino" charset="0"/>
                  <a:ea typeface="Palatino" charset="0"/>
                  <a:cs typeface="Palatino" charset="0"/>
                </a:rPr>
                <a:t> </a:t>
              </a:r>
            </a:p>
            <a:p>
              <a:pPr algn="ctr">
                <a:lnSpc>
                  <a:spcPct val="80000"/>
                </a:lnSpc>
              </a:pPr>
              <a:r>
                <a:rPr lang="fr-CH" sz="1600" b="1" dirty="0" err="1">
                  <a:latin typeface="Palatino" charset="0"/>
                  <a:ea typeface="Palatino" charset="0"/>
                  <a:cs typeface="Palatino" charset="0"/>
                </a:rPr>
                <a:t>Selection</a:t>
              </a:r>
              <a:endParaRPr lang="fr-CH" sz="1600" b="1" dirty="0">
                <a:latin typeface="Palatino" charset="0"/>
                <a:ea typeface="Palatino" charset="0"/>
                <a:cs typeface="Palatino" charset="0"/>
              </a:endParaRPr>
            </a:p>
          </p:txBody>
        </p:sp>
        <p:cxnSp>
          <p:nvCxnSpPr>
            <p:cNvPr id="11" name="Connecteur droit 10">
              <a:extLst>
                <a:ext uri="{FF2B5EF4-FFF2-40B4-BE49-F238E27FC236}">
                  <a16:creationId xmlns:a16="http://schemas.microsoft.com/office/drawing/2014/main" id="{B4668AB1-F98A-E94B-9795-8518C499E60A}"/>
                </a:ext>
              </a:extLst>
            </p:cNvPr>
            <p:cNvCxnSpPr>
              <a:cxnSpLocks/>
            </p:cNvCxnSpPr>
            <p:nvPr/>
          </p:nvCxnSpPr>
          <p:spPr>
            <a:xfrm>
              <a:off x="11029950" y="3989070"/>
              <a:ext cx="0" cy="11753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FEC2FD69-C5E2-654B-8743-12FA24E42237}"/>
                </a:ext>
              </a:extLst>
            </p:cNvPr>
            <p:cNvCxnSpPr>
              <a:cxnSpLocks/>
            </p:cNvCxnSpPr>
            <p:nvPr/>
          </p:nvCxnSpPr>
          <p:spPr>
            <a:xfrm>
              <a:off x="8405365" y="5142979"/>
              <a:ext cx="2639825" cy="214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BDBA807A-5C18-C841-AFB6-59048C81E931}"/>
                </a:ext>
              </a:extLst>
            </p:cNvPr>
            <p:cNvCxnSpPr>
              <a:cxnSpLocks/>
            </p:cNvCxnSpPr>
            <p:nvPr/>
          </p:nvCxnSpPr>
          <p:spPr>
            <a:xfrm>
              <a:off x="8412593" y="4972170"/>
              <a:ext cx="0" cy="18270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6DA36AA-3AFB-2D49-A7D4-4E4261FC9F4C}"/>
                </a:ext>
              </a:extLst>
            </p:cNvPr>
            <p:cNvSpPr/>
            <p:nvPr/>
          </p:nvSpPr>
          <p:spPr>
            <a:xfrm>
              <a:off x="8155456" y="5189348"/>
              <a:ext cx="2318523" cy="328873"/>
            </a:xfrm>
            <a:prstGeom prst="rect">
              <a:avLst/>
            </a:prstGeom>
            <a:solidFill>
              <a:schemeClr val="bg1"/>
            </a:solidFill>
            <a:ln>
              <a:noFill/>
            </a:ln>
          </p:spPr>
          <p:txBody>
            <a:bodyPr wrap="square" lIns="0" tIns="46800" rIns="0">
              <a:spAutoFit/>
            </a:bodyPr>
            <a:lstStyle/>
            <a:p>
              <a:pPr algn="ctr">
                <a:lnSpc>
                  <a:spcPct val="80000"/>
                </a:lnSpc>
              </a:pPr>
              <a:r>
                <a:rPr lang="fr-CH" dirty="0">
                  <a:latin typeface="Palatino" charset="0"/>
                  <a:ea typeface="Palatino" charset="0"/>
                  <a:cs typeface="Palatino" charset="0"/>
                </a:rPr>
                <a:t>‘</a:t>
              </a:r>
              <a:r>
                <a:rPr lang="fr-CH" dirty="0" err="1">
                  <a:latin typeface="Palatino" charset="0"/>
                  <a:ea typeface="Palatino" charset="0"/>
                  <a:cs typeface="Palatino" charset="0"/>
                </a:rPr>
                <a:t>Receptor</a:t>
              </a:r>
              <a:r>
                <a:rPr lang="fr-CH" dirty="0">
                  <a:latin typeface="Palatino" charset="0"/>
                  <a:ea typeface="Palatino" charset="0"/>
                  <a:cs typeface="Palatino" charset="0"/>
                </a:rPr>
                <a:t> </a:t>
              </a:r>
              <a:r>
                <a:rPr lang="fr-CH" dirty="0" err="1">
                  <a:latin typeface="Palatino" charset="0"/>
                  <a:ea typeface="Palatino" charset="0"/>
                  <a:cs typeface="Palatino" charset="0"/>
                </a:rPr>
                <a:t>editing</a:t>
              </a:r>
              <a:r>
                <a:rPr lang="fr-CH" dirty="0">
                  <a:latin typeface="Palatino" charset="0"/>
                  <a:ea typeface="Palatino" charset="0"/>
                  <a:cs typeface="Palatino" charset="0"/>
                </a:rPr>
                <a:t>’</a:t>
              </a:r>
            </a:p>
          </p:txBody>
        </p:sp>
      </p:grpSp>
    </p:spTree>
    <p:extLst>
      <p:ext uri="{BB962C8B-B14F-4D97-AF65-F5344CB8AC3E}">
        <p14:creationId xmlns:p14="http://schemas.microsoft.com/office/powerpoint/2010/main" val="4074571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0DA6-4BBF-4B80-8128-9DCF21C1CBE8}"/>
              </a:ext>
            </a:extLst>
          </p:cNvPr>
          <p:cNvSpPr>
            <a:spLocks noGrp="1"/>
          </p:cNvSpPr>
          <p:nvPr>
            <p:ph type="title"/>
          </p:nvPr>
        </p:nvSpPr>
        <p:spPr/>
        <p:txBody>
          <a:bodyPr/>
          <a:lstStyle/>
          <a:p>
            <a:r>
              <a:rPr lang="fr-CH" dirty="0"/>
              <a:t>B </a:t>
            </a:r>
            <a:r>
              <a:rPr lang="fr-CH" dirty="0" err="1"/>
              <a:t>lymphopoiesis</a:t>
            </a:r>
            <a:r>
              <a:rPr lang="fr-CH" dirty="0"/>
              <a:t>: </a:t>
            </a:r>
            <a:r>
              <a:rPr lang="fr-CH" dirty="0" err="1"/>
              <a:t>allelic</a:t>
            </a:r>
            <a:r>
              <a:rPr lang="fr-CH" dirty="0"/>
              <a:t> exclusion</a:t>
            </a:r>
          </a:p>
        </p:txBody>
      </p:sp>
      <p:sp>
        <p:nvSpPr>
          <p:cNvPr id="3" name="Content Placeholder 2">
            <a:extLst>
              <a:ext uri="{FF2B5EF4-FFF2-40B4-BE49-F238E27FC236}">
                <a16:creationId xmlns:a16="http://schemas.microsoft.com/office/drawing/2014/main" id="{306DEE6D-E22B-4BDE-9CE7-7837D825285E}"/>
              </a:ext>
            </a:extLst>
          </p:cNvPr>
          <p:cNvSpPr>
            <a:spLocks noGrp="1"/>
          </p:cNvSpPr>
          <p:nvPr>
            <p:ph sz="half" idx="1"/>
          </p:nvPr>
        </p:nvSpPr>
        <p:spPr>
          <a:xfrm>
            <a:off x="0" y="951338"/>
            <a:ext cx="9144000" cy="4351338"/>
          </a:xfrm>
        </p:spPr>
        <p:txBody>
          <a:bodyPr>
            <a:normAutofit/>
          </a:bodyPr>
          <a:lstStyle/>
          <a:p>
            <a:r>
              <a:rPr lang="en-GB" sz="2000" dirty="0"/>
              <a:t>Allelic exclusion acts by preventing the rearrangement of the second allele when the rearrangement of the first one (either maternal or paternal) has been successful. </a:t>
            </a:r>
          </a:p>
          <a:p>
            <a:endParaRPr lang="fr-CH" sz="2000" dirty="0"/>
          </a:p>
        </p:txBody>
      </p:sp>
      <p:sp>
        <p:nvSpPr>
          <p:cNvPr id="4" name="Content Placeholder 3">
            <a:extLst>
              <a:ext uri="{FF2B5EF4-FFF2-40B4-BE49-F238E27FC236}">
                <a16:creationId xmlns:a16="http://schemas.microsoft.com/office/drawing/2014/main" id="{47429AA8-EB74-4A4C-82EE-A6603FB533D9}"/>
              </a:ext>
            </a:extLst>
          </p:cNvPr>
          <p:cNvSpPr>
            <a:spLocks noGrp="1"/>
          </p:cNvSpPr>
          <p:nvPr>
            <p:ph sz="half" idx="2"/>
          </p:nvPr>
        </p:nvSpPr>
        <p:spPr>
          <a:xfrm>
            <a:off x="0" y="1729000"/>
            <a:ext cx="2960807" cy="4351338"/>
          </a:xfrm>
        </p:spPr>
        <p:txBody>
          <a:bodyPr>
            <a:normAutofit/>
          </a:bodyPr>
          <a:lstStyle/>
          <a:p>
            <a:r>
              <a:rPr lang="en-GB" sz="2000" dirty="0"/>
              <a:t>Mediated by down-regulation of RAG-1/RAG-2 once productive H and L-chain rearrangements are achieved</a:t>
            </a:r>
          </a:p>
          <a:p>
            <a:r>
              <a:rPr lang="en-GB" sz="2000" dirty="0"/>
              <a:t>Applies to both the heavy- and light-chain genes</a:t>
            </a:r>
          </a:p>
          <a:p>
            <a:r>
              <a:rPr lang="en-GB" sz="2000" dirty="0"/>
              <a:t>Ensures that mature B cells express a single B-cell receptor. </a:t>
            </a:r>
          </a:p>
          <a:p>
            <a:endParaRPr lang="fr-CH" sz="2000" dirty="0"/>
          </a:p>
        </p:txBody>
      </p:sp>
      <p:pic>
        <p:nvPicPr>
          <p:cNvPr id="5" name="Picture 4">
            <a:extLst>
              <a:ext uri="{FF2B5EF4-FFF2-40B4-BE49-F238E27FC236}">
                <a16:creationId xmlns:a16="http://schemas.microsoft.com/office/drawing/2014/main" id="{ECCA1B8E-CC96-43E7-9594-EAF901A5B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807" y="1729000"/>
            <a:ext cx="6183193" cy="4542873"/>
          </a:xfrm>
          <a:prstGeom prst="rect">
            <a:avLst/>
          </a:prstGeom>
        </p:spPr>
      </p:pic>
    </p:spTree>
    <p:extLst>
      <p:ext uri="{BB962C8B-B14F-4D97-AF65-F5344CB8AC3E}">
        <p14:creationId xmlns:p14="http://schemas.microsoft.com/office/powerpoint/2010/main" val="3921436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94AE4D2-84AC-4BD0-B0F3-5EFEE829FF9C}"/>
              </a:ext>
            </a:extLst>
          </p:cNvPr>
          <p:cNvSpPr>
            <a:spLocks noGrp="1"/>
          </p:cNvSpPr>
          <p:nvPr>
            <p:ph sz="half" idx="2"/>
          </p:nvPr>
        </p:nvSpPr>
        <p:spPr>
          <a:xfrm>
            <a:off x="343420" y="1987296"/>
            <a:ext cx="4154762" cy="4620768"/>
          </a:xfrm>
          <a:solidFill>
            <a:srgbClr val="F4F9F1"/>
          </a:solidFill>
        </p:spPr>
        <p:txBody>
          <a:bodyPr/>
          <a:lstStyle/>
          <a:p>
            <a:pPr marL="0" indent="0">
              <a:buNone/>
            </a:pPr>
            <a:r>
              <a:rPr lang="fr-CH" dirty="0"/>
              <a:t> </a:t>
            </a:r>
          </a:p>
        </p:txBody>
      </p:sp>
      <p:sp>
        <p:nvSpPr>
          <p:cNvPr id="13" name="Content Placeholder 12">
            <a:extLst>
              <a:ext uri="{FF2B5EF4-FFF2-40B4-BE49-F238E27FC236}">
                <a16:creationId xmlns:a16="http://schemas.microsoft.com/office/drawing/2014/main" id="{21578EE0-29B8-44C9-8D53-B3C69B029AAC}"/>
              </a:ext>
            </a:extLst>
          </p:cNvPr>
          <p:cNvSpPr>
            <a:spLocks noGrp="1"/>
          </p:cNvSpPr>
          <p:nvPr>
            <p:ph sz="quarter" idx="4"/>
          </p:nvPr>
        </p:nvSpPr>
        <p:spPr>
          <a:xfrm>
            <a:off x="4629150" y="1987296"/>
            <a:ext cx="4173474" cy="4620768"/>
          </a:xfrm>
          <a:solidFill>
            <a:srgbClr val="FFF7F7"/>
          </a:solidFill>
        </p:spPr>
        <p:txBody>
          <a:bodyPr/>
          <a:lstStyle/>
          <a:p>
            <a:pPr marL="0" indent="0">
              <a:buNone/>
            </a:pPr>
            <a:r>
              <a:rPr lang="fr-CH" dirty="0"/>
              <a:t> </a:t>
            </a:r>
          </a:p>
        </p:txBody>
      </p:sp>
      <p:sp>
        <p:nvSpPr>
          <p:cNvPr id="2" name="Title 1">
            <a:extLst>
              <a:ext uri="{FF2B5EF4-FFF2-40B4-BE49-F238E27FC236}">
                <a16:creationId xmlns:a16="http://schemas.microsoft.com/office/drawing/2014/main" id="{7A6BD261-3FDD-4C7A-81AC-FDF600AA45FB}"/>
              </a:ext>
            </a:extLst>
          </p:cNvPr>
          <p:cNvSpPr>
            <a:spLocks noGrp="1"/>
          </p:cNvSpPr>
          <p:nvPr>
            <p:ph type="title"/>
          </p:nvPr>
        </p:nvSpPr>
        <p:spPr>
          <a:xfrm>
            <a:off x="343420" y="365126"/>
            <a:ext cx="8459204" cy="1325563"/>
          </a:xfrm>
        </p:spPr>
        <p:txBody>
          <a:bodyPr/>
          <a:lstStyle/>
          <a:p>
            <a:r>
              <a:rPr lang="fr-CH"/>
              <a:t>Maturation of T cells: 2 types of T cells</a:t>
            </a:r>
            <a:endParaRPr lang="fr-CH" dirty="0"/>
          </a:p>
        </p:txBody>
      </p:sp>
      <p:sp>
        <p:nvSpPr>
          <p:cNvPr id="3" name="Text Placeholder 2">
            <a:extLst>
              <a:ext uri="{FF2B5EF4-FFF2-40B4-BE49-F238E27FC236}">
                <a16:creationId xmlns:a16="http://schemas.microsoft.com/office/drawing/2014/main" id="{C00838CD-C8F2-42D4-8BD4-7EA1882F35E4}"/>
              </a:ext>
            </a:extLst>
          </p:cNvPr>
          <p:cNvSpPr>
            <a:spLocks noGrp="1"/>
          </p:cNvSpPr>
          <p:nvPr>
            <p:ph type="body" idx="1"/>
          </p:nvPr>
        </p:nvSpPr>
        <p:spPr/>
        <p:txBody>
          <a:bodyPr/>
          <a:lstStyle/>
          <a:p>
            <a:r>
              <a:rPr lang="fr-CH"/>
              <a:t>CD8 T cells</a:t>
            </a:r>
            <a:endParaRPr lang="fr-CH" dirty="0"/>
          </a:p>
        </p:txBody>
      </p:sp>
      <p:sp>
        <p:nvSpPr>
          <p:cNvPr id="5" name="Text Placeholder 4">
            <a:extLst>
              <a:ext uri="{FF2B5EF4-FFF2-40B4-BE49-F238E27FC236}">
                <a16:creationId xmlns:a16="http://schemas.microsoft.com/office/drawing/2014/main" id="{D74054F9-6FE3-4BD6-89DA-4EEA2B78AA3A}"/>
              </a:ext>
            </a:extLst>
          </p:cNvPr>
          <p:cNvSpPr>
            <a:spLocks noGrp="1"/>
          </p:cNvSpPr>
          <p:nvPr>
            <p:ph type="body" sz="quarter" idx="3"/>
          </p:nvPr>
        </p:nvSpPr>
        <p:spPr/>
        <p:txBody>
          <a:bodyPr/>
          <a:lstStyle/>
          <a:p>
            <a:r>
              <a:rPr lang="fr-CH"/>
              <a:t>CD4 T cells</a:t>
            </a:r>
            <a:endParaRPr lang="fr-CH" dirty="0"/>
          </a:p>
        </p:txBody>
      </p:sp>
      <p:pic>
        <p:nvPicPr>
          <p:cNvPr id="7" name="Image 1" descr="3759_a.jpg">
            <a:extLst>
              <a:ext uri="{FF2B5EF4-FFF2-40B4-BE49-F238E27FC236}">
                <a16:creationId xmlns:a16="http://schemas.microsoft.com/office/drawing/2014/main" id="{825E0158-9684-4B89-93CA-3FB3EFC9333F}"/>
              </a:ext>
            </a:extLst>
          </p:cNvPr>
          <p:cNvPicPr>
            <a:picLocks noChangeAspect="1"/>
          </p:cNvPicPr>
          <p:nvPr/>
        </p:nvPicPr>
        <p:blipFill rotWithShape="1">
          <a:blip r:embed="rId2">
            <a:extLst>
              <a:ext uri="{28A0092B-C50C-407E-A947-70E740481C1C}">
                <a14:useLocalDpi xmlns:a14="http://schemas.microsoft.com/office/drawing/2010/main" val="0"/>
              </a:ext>
            </a:extLst>
          </a:blip>
          <a:srcRect l="1014" t="809" r="2638" b="4383"/>
          <a:stretch/>
        </p:blipFill>
        <p:spPr>
          <a:xfrm>
            <a:off x="449645" y="2599113"/>
            <a:ext cx="3942311" cy="3325089"/>
          </a:xfrm>
          <a:prstGeom prst="rect">
            <a:avLst/>
          </a:prstGeom>
          <a:ln>
            <a:noFill/>
          </a:ln>
        </p:spPr>
      </p:pic>
      <p:pic>
        <p:nvPicPr>
          <p:cNvPr id="8" name="Image 1" descr="3759_b.jpg">
            <a:extLst>
              <a:ext uri="{FF2B5EF4-FFF2-40B4-BE49-F238E27FC236}">
                <a16:creationId xmlns:a16="http://schemas.microsoft.com/office/drawing/2014/main" id="{D6065968-E062-46CF-ADF9-900FC5F43123}"/>
              </a:ext>
            </a:extLst>
          </p:cNvPr>
          <p:cNvPicPr>
            <a:picLocks noChangeAspect="1"/>
          </p:cNvPicPr>
          <p:nvPr/>
        </p:nvPicPr>
        <p:blipFill rotWithShape="1">
          <a:blip r:embed="rId3">
            <a:extLst>
              <a:ext uri="{28A0092B-C50C-407E-A947-70E740481C1C}">
                <a14:useLocalDpi xmlns:a14="http://schemas.microsoft.com/office/drawing/2010/main" val="0"/>
              </a:ext>
            </a:extLst>
          </a:blip>
          <a:srcRect l="2022" t="3514" r="1845" b="1170"/>
          <a:stretch/>
        </p:blipFill>
        <p:spPr>
          <a:xfrm>
            <a:off x="4738878" y="2599113"/>
            <a:ext cx="3912524" cy="3325090"/>
          </a:xfrm>
          <a:prstGeom prst="rect">
            <a:avLst/>
          </a:prstGeom>
          <a:ln>
            <a:noFill/>
          </a:ln>
        </p:spPr>
      </p:pic>
    </p:spTree>
    <p:extLst>
      <p:ext uri="{BB962C8B-B14F-4D97-AF65-F5344CB8AC3E}">
        <p14:creationId xmlns:p14="http://schemas.microsoft.com/office/powerpoint/2010/main" val="3347774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F338D0-73A1-4019-B91C-54E23907720A}"/>
              </a:ext>
            </a:extLst>
          </p:cNvPr>
          <p:cNvSpPr/>
          <p:nvPr/>
        </p:nvSpPr>
        <p:spPr>
          <a:xfrm>
            <a:off x="3925824" y="4027239"/>
            <a:ext cx="5127680" cy="8988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chemeClr val="tx1"/>
                </a:solidFill>
              </a:rPr>
              <a:t>			  </a:t>
            </a:r>
            <a:r>
              <a:rPr lang="fr-CH" b="1" dirty="0" err="1">
                <a:solidFill>
                  <a:schemeClr val="tx1"/>
                </a:solidFill>
              </a:rPr>
              <a:t>Negative</a:t>
            </a:r>
            <a:r>
              <a:rPr lang="fr-CH" b="1" dirty="0">
                <a:solidFill>
                  <a:schemeClr val="tx1"/>
                </a:solidFill>
              </a:rPr>
              <a:t> </a:t>
            </a:r>
            <a:r>
              <a:rPr lang="fr-CH" b="1" dirty="0" err="1">
                <a:solidFill>
                  <a:schemeClr val="tx1"/>
                </a:solidFill>
              </a:rPr>
              <a:t>selection</a:t>
            </a:r>
            <a:endParaRPr lang="fr-CH" b="1" dirty="0">
              <a:solidFill>
                <a:schemeClr val="tx1"/>
              </a:solidFill>
            </a:endParaRPr>
          </a:p>
        </p:txBody>
      </p:sp>
      <p:sp>
        <p:nvSpPr>
          <p:cNvPr id="5" name="Rectangle 4">
            <a:extLst>
              <a:ext uri="{FF2B5EF4-FFF2-40B4-BE49-F238E27FC236}">
                <a16:creationId xmlns:a16="http://schemas.microsoft.com/office/drawing/2014/main" id="{3F4F7667-483D-43C0-B6C9-E29D454A450D}"/>
              </a:ext>
            </a:extLst>
          </p:cNvPr>
          <p:cNvSpPr/>
          <p:nvPr/>
        </p:nvSpPr>
        <p:spPr>
          <a:xfrm>
            <a:off x="3925825" y="869512"/>
            <a:ext cx="5127680" cy="30563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chemeClr val="tx1"/>
                </a:solidFill>
              </a:rPr>
              <a:t>			Positive </a:t>
            </a:r>
            <a:r>
              <a:rPr lang="fr-CH" b="1" dirty="0" err="1">
                <a:solidFill>
                  <a:schemeClr val="tx1"/>
                </a:solidFill>
              </a:rPr>
              <a:t>selection</a:t>
            </a:r>
            <a:endParaRPr lang="fr-CH" b="1" dirty="0">
              <a:solidFill>
                <a:schemeClr val="tx1"/>
              </a:solidFill>
            </a:endParaRPr>
          </a:p>
        </p:txBody>
      </p:sp>
      <p:sp>
        <p:nvSpPr>
          <p:cNvPr id="2" name="Title 1">
            <a:extLst>
              <a:ext uri="{FF2B5EF4-FFF2-40B4-BE49-F238E27FC236}">
                <a16:creationId xmlns:a16="http://schemas.microsoft.com/office/drawing/2014/main" id="{E3045BDF-CC13-4411-B6FA-F1EDA36A6C06}"/>
              </a:ext>
            </a:extLst>
          </p:cNvPr>
          <p:cNvSpPr>
            <a:spLocks noGrp="1"/>
          </p:cNvSpPr>
          <p:nvPr>
            <p:ph type="title"/>
          </p:nvPr>
        </p:nvSpPr>
        <p:spPr/>
        <p:txBody>
          <a:bodyPr/>
          <a:lstStyle/>
          <a:p>
            <a:r>
              <a:rPr lang="fr-CH" dirty="0"/>
              <a:t>Maturation of T </a:t>
            </a:r>
            <a:r>
              <a:rPr lang="fr-CH" dirty="0" err="1"/>
              <a:t>cells</a:t>
            </a:r>
            <a:endParaRPr lang="fr-CH" dirty="0"/>
          </a:p>
        </p:txBody>
      </p:sp>
      <p:sp>
        <p:nvSpPr>
          <p:cNvPr id="3" name="Content Placeholder 2">
            <a:extLst>
              <a:ext uri="{FF2B5EF4-FFF2-40B4-BE49-F238E27FC236}">
                <a16:creationId xmlns:a16="http://schemas.microsoft.com/office/drawing/2014/main" id="{BA5A7F56-9394-499F-B1BA-4284B9A288D8}"/>
              </a:ext>
            </a:extLst>
          </p:cNvPr>
          <p:cNvSpPr>
            <a:spLocks noGrp="1"/>
          </p:cNvSpPr>
          <p:nvPr>
            <p:ph idx="1"/>
          </p:nvPr>
        </p:nvSpPr>
        <p:spPr>
          <a:xfrm>
            <a:off x="130666" y="4975444"/>
            <a:ext cx="8922838" cy="1778330"/>
          </a:xfrm>
        </p:spPr>
        <p:txBody>
          <a:bodyPr>
            <a:noAutofit/>
          </a:bodyPr>
          <a:lstStyle/>
          <a:p>
            <a:pPr>
              <a:spcBef>
                <a:spcPts val="600"/>
              </a:spcBef>
            </a:pPr>
            <a:r>
              <a:rPr lang="en-US" sz="1600" dirty="0"/>
              <a:t>T lymphocytes mature in the thymus through sequential steps defined by the expression of the CD4 and CD8 co-receptors. </a:t>
            </a:r>
          </a:p>
          <a:p>
            <a:pPr>
              <a:spcBef>
                <a:spcPts val="600"/>
              </a:spcBef>
            </a:pPr>
            <a:r>
              <a:rPr lang="en-US" sz="1600" dirty="0"/>
              <a:t>The TCR </a:t>
            </a:r>
            <a:r>
              <a:rPr lang="en-US" sz="1600" dirty="0">
                <a:sym typeface="Symbol" charset="0"/>
              </a:rPr>
              <a:t></a:t>
            </a:r>
            <a:r>
              <a:rPr lang="en-US" sz="1600" dirty="0"/>
              <a:t> chain is first expressed in double-negative pre-T cells. The complete TCR is expressed in double-positive T cells. </a:t>
            </a:r>
          </a:p>
          <a:p>
            <a:pPr>
              <a:spcBef>
                <a:spcPts val="600"/>
              </a:spcBef>
            </a:pPr>
            <a:r>
              <a:rPr lang="en-US" sz="1600" dirty="0"/>
              <a:t>Maturation culminates in the development of CD4</a:t>
            </a:r>
            <a:r>
              <a:rPr lang="en-US" sz="1600" baseline="30000" dirty="0"/>
              <a:t>+</a:t>
            </a:r>
            <a:r>
              <a:rPr lang="en-US" sz="1600" dirty="0"/>
              <a:t> and CD8</a:t>
            </a:r>
            <a:r>
              <a:rPr lang="en-US" sz="1600" baseline="30000" dirty="0"/>
              <a:t>+</a:t>
            </a:r>
            <a:r>
              <a:rPr lang="en-US" sz="1600" dirty="0"/>
              <a:t> single-positive T cells. </a:t>
            </a:r>
          </a:p>
          <a:p>
            <a:pPr>
              <a:spcBef>
                <a:spcPts val="600"/>
              </a:spcBef>
            </a:pPr>
            <a:r>
              <a:rPr lang="en-US" sz="1600" dirty="0"/>
              <a:t>As in B cells, failure to express antigen receptors at any stage leads to death of the cells by apoptosis.</a:t>
            </a:r>
          </a:p>
          <a:p>
            <a:pPr>
              <a:spcBef>
                <a:spcPts val="600"/>
              </a:spcBef>
            </a:pPr>
            <a:endParaRPr lang="fr-CH" sz="1600" dirty="0"/>
          </a:p>
        </p:txBody>
      </p:sp>
      <p:pic>
        <p:nvPicPr>
          <p:cNvPr id="4" name="Image 1" descr="mooc_3dia_35.jpg">
            <a:extLst>
              <a:ext uri="{FF2B5EF4-FFF2-40B4-BE49-F238E27FC236}">
                <a16:creationId xmlns:a16="http://schemas.microsoft.com/office/drawing/2014/main" id="{CD8B074E-8BF8-4ECE-B510-33351BB8A1BB}"/>
              </a:ext>
            </a:extLst>
          </p:cNvPr>
          <p:cNvPicPr>
            <a:picLocks noChangeAspect="1"/>
          </p:cNvPicPr>
          <p:nvPr/>
        </p:nvPicPr>
        <p:blipFill rotWithShape="1">
          <a:blip r:embed="rId2">
            <a:extLst>
              <a:ext uri="{28A0092B-C50C-407E-A947-70E740481C1C}">
                <a14:useLocalDpi xmlns:a14="http://schemas.microsoft.com/office/drawing/2010/main" val="0"/>
              </a:ext>
            </a:extLst>
          </a:blip>
          <a:srcRect t="9020" b="9164"/>
          <a:stretch/>
        </p:blipFill>
        <p:spPr>
          <a:xfrm>
            <a:off x="318698" y="869512"/>
            <a:ext cx="5976395" cy="4056610"/>
          </a:xfrm>
          <a:prstGeom prst="rect">
            <a:avLst/>
          </a:prstGeom>
        </p:spPr>
      </p:pic>
    </p:spTree>
    <p:extLst>
      <p:ext uri="{BB962C8B-B14F-4D97-AF65-F5344CB8AC3E}">
        <p14:creationId xmlns:p14="http://schemas.microsoft.com/office/powerpoint/2010/main" val="4224715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5BDF-CC13-4411-B6FA-F1EDA36A6C06}"/>
              </a:ext>
            </a:extLst>
          </p:cNvPr>
          <p:cNvSpPr>
            <a:spLocks noGrp="1"/>
          </p:cNvSpPr>
          <p:nvPr>
            <p:ph type="title"/>
          </p:nvPr>
        </p:nvSpPr>
        <p:spPr/>
        <p:txBody>
          <a:bodyPr/>
          <a:lstStyle/>
          <a:p>
            <a:r>
              <a:rPr lang="fr-CH" dirty="0"/>
              <a:t>Maturation of </a:t>
            </a:r>
            <a:r>
              <a:rPr lang="fr-CH" dirty="0" err="1"/>
              <a:t>T</a:t>
            </a:r>
            <a:r>
              <a:rPr lang="fr-CH" dirty="0"/>
              <a:t> </a:t>
            </a:r>
            <a:r>
              <a:rPr lang="fr-CH" dirty="0" err="1"/>
              <a:t>cells</a:t>
            </a:r>
            <a:r>
              <a:rPr lang="fr-CH" dirty="0"/>
              <a:t>: positive </a:t>
            </a:r>
            <a:r>
              <a:rPr lang="fr-CH" dirty="0" err="1"/>
              <a:t>selection</a:t>
            </a:r>
            <a:endParaRPr lang="fr-CH" dirty="0"/>
          </a:p>
        </p:txBody>
      </p:sp>
      <p:pic>
        <p:nvPicPr>
          <p:cNvPr id="9" name="4097_B_ALL.mp4">
            <a:hlinkClick r:id="" action="ppaction://media"/>
            <a:extLst>
              <a:ext uri="{FF2B5EF4-FFF2-40B4-BE49-F238E27FC236}">
                <a16:creationId xmlns:a16="http://schemas.microsoft.com/office/drawing/2014/main" id="{8C9E2EC4-CD9F-2B49-A155-78A2AD5651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6133" y="1063442"/>
            <a:ext cx="6487959" cy="5190368"/>
          </a:xfrm>
          <a:prstGeom prst="rect">
            <a:avLst/>
          </a:prstGeom>
        </p:spPr>
      </p:pic>
    </p:spTree>
    <p:extLst>
      <p:ext uri="{BB962C8B-B14F-4D97-AF65-F5344CB8AC3E}">
        <p14:creationId xmlns:p14="http://schemas.microsoft.com/office/powerpoint/2010/main" val="3906810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5BDF-CC13-4411-B6FA-F1EDA36A6C06}"/>
              </a:ext>
            </a:extLst>
          </p:cNvPr>
          <p:cNvSpPr>
            <a:spLocks noGrp="1"/>
          </p:cNvSpPr>
          <p:nvPr>
            <p:ph type="title"/>
          </p:nvPr>
        </p:nvSpPr>
        <p:spPr/>
        <p:txBody>
          <a:bodyPr/>
          <a:lstStyle/>
          <a:p>
            <a:r>
              <a:rPr lang="fr-CH" dirty="0"/>
              <a:t>Maturation of </a:t>
            </a:r>
            <a:r>
              <a:rPr lang="fr-CH" dirty="0" err="1"/>
              <a:t>T</a:t>
            </a:r>
            <a:r>
              <a:rPr lang="fr-CH" dirty="0"/>
              <a:t> </a:t>
            </a:r>
            <a:r>
              <a:rPr lang="fr-CH" dirty="0" err="1"/>
              <a:t>cells</a:t>
            </a:r>
            <a:r>
              <a:rPr lang="fr-CH" dirty="0"/>
              <a:t>: </a:t>
            </a:r>
            <a:r>
              <a:rPr lang="fr-CH" dirty="0" err="1"/>
              <a:t>negative</a:t>
            </a:r>
            <a:r>
              <a:rPr lang="fr-CH" dirty="0"/>
              <a:t> </a:t>
            </a:r>
            <a:r>
              <a:rPr lang="fr-CH" dirty="0" err="1"/>
              <a:t>selection</a:t>
            </a:r>
            <a:endParaRPr lang="fr-CH" dirty="0"/>
          </a:p>
        </p:txBody>
      </p:sp>
      <p:pic>
        <p:nvPicPr>
          <p:cNvPr id="4" name="4097_C_ALL.mov">
            <a:hlinkClick r:id="" action="ppaction://media"/>
            <a:extLst>
              <a:ext uri="{FF2B5EF4-FFF2-40B4-BE49-F238E27FC236}">
                <a16:creationId xmlns:a16="http://schemas.microsoft.com/office/drawing/2014/main" id="{F5A24C42-6529-C047-A4CA-2D6387E525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173" y="1052063"/>
            <a:ext cx="6993653" cy="5594922"/>
          </a:xfrm>
          <a:prstGeom prst="rect">
            <a:avLst/>
          </a:prstGeom>
        </p:spPr>
      </p:pic>
    </p:spTree>
    <p:extLst>
      <p:ext uri="{BB962C8B-B14F-4D97-AF65-F5344CB8AC3E}">
        <p14:creationId xmlns:p14="http://schemas.microsoft.com/office/powerpoint/2010/main" val="3707566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451104"/>
            <a:ext cx="2949178" cy="1600200"/>
          </a:xfrm>
        </p:spPr>
        <p:txBody>
          <a:bodyPr>
            <a:normAutofit/>
          </a:bodyPr>
          <a:lstStyle/>
          <a:p>
            <a:r>
              <a:rPr lang="en-GB" dirty="0"/>
              <a:t>Outline</a:t>
            </a:r>
          </a:p>
        </p:txBody>
      </p:sp>
      <p:sp>
        <p:nvSpPr>
          <p:cNvPr id="3" name="Content Placeholder 2"/>
          <p:cNvSpPr>
            <a:spLocks noGrp="1"/>
          </p:cNvSpPr>
          <p:nvPr>
            <p:ph idx="1"/>
          </p:nvPr>
        </p:nvSpPr>
        <p:spPr>
          <a:xfrm>
            <a:off x="1278302" y="2487043"/>
            <a:ext cx="7536514" cy="2706750"/>
          </a:xfrm>
        </p:spPr>
        <p:txBody>
          <a:bodyPr>
            <a:normAutofit/>
          </a:bodyPr>
          <a:lstStyle/>
          <a:p>
            <a:pPr marL="0" indent="0">
              <a:buNone/>
            </a:pPr>
            <a:r>
              <a:rPr lang="en-GB" sz="2800" dirty="0"/>
              <a:t>III-1	Structure of Lymphocyte Antigen Receptors</a:t>
            </a:r>
            <a:br>
              <a:rPr lang="en-GB" sz="2800" dirty="0"/>
            </a:br>
            <a:endParaRPr lang="en-GB" sz="2800" dirty="0"/>
          </a:p>
          <a:p>
            <a:pPr marL="0" indent="0">
              <a:buNone/>
            </a:pPr>
            <a:r>
              <a:rPr lang="en-GB" sz="2800" dirty="0"/>
              <a:t>III-2	Development of Immune Repertoires</a:t>
            </a:r>
            <a:br>
              <a:rPr lang="en-GB" sz="2800" dirty="0"/>
            </a:br>
            <a:endParaRPr lang="en-GB" sz="2800" dirty="0"/>
          </a:p>
          <a:p>
            <a:pPr marL="0" indent="0">
              <a:buNone/>
            </a:pPr>
            <a:r>
              <a:rPr lang="en-GB" sz="2800" dirty="0"/>
              <a:t>III-3	Organs and Tissues of the Immune system</a:t>
            </a:r>
          </a:p>
          <a:p>
            <a:endParaRPr lang="en-GB" sz="2800" dirty="0"/>
          </a:p>
        </p:txBody>
      </p:sp>
    </p:spTree>
    <p:extLst>
      <p:ext uri="{BB962C8B-B14F-4D97-AF65-F5344CB8AC3E}">
        <p14:creationId xmlns:p14="http://schemas.microsoft.com/office/powerpoint/2010/main" val="3164284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F338D0-73A1-4019-B91C-54E23907720A}"/>
              </a:ext>
            </a:extLst>
          </p:cNvPr>
          <p:cNvSpPr/>
          <p:nvPr/>
        </p:nvSpPr>
        <p:spPr>
          <a:xfrm>
            <a:off x="3925824" y="4027239"/>
            <a:ext cx="5127680" cy="8988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chemeClr val="tx1"/>
                </a:solidFill>
              </a:rPr>
              <a:t>			  </a:t>
            </a:r>
            <a:r>
              <a:rPr lang="fr-CH" b="1" dirty="0" err="1">
                <a:solidFill>
                  <a:schemeClr val="tx1"/>
                </a:solidFill>
              </a:rPr>
              <a:t>Negative</a:t>
            </a:r>
            <a:r>
              <a:rPr lang="fr-CH" b="1" dirty="0">
                <a:solidFill>
                  <a:schemeClr val="tx1"/>
                </a:solidFill>
              </a:rPr>
              <a:t> </a:t>
            </a:r>
            <a:r>
              <a:rPr lang="fr-CH" b="1" dirty="0" err="1">
                <a:solidFill>
                  <a:schemeClr val="tx1"/>
                </a:solidFill>
              </a:rPr>
              <a:t>selection</a:t>
            </a:r>
            <a:endParaRPr lang="fr-CH" b="1" dirty="0">
              <a:solidFill>
                <a:schemeClr val="tx1"/>
              </a:solidFill>
            </a:endParaRPr>
          </a:p>
        </p:txBody>
      </p:sp>
      <p:sp>
        <p:nvSpPr>
          <p:cNvPr id="5" name="Rectangle 4">
            <a:extLst>
              <a:ext uri="{FF2B5EF4-FFF2-40B4-BE49-F238E27FC236}">
                <a16:creationId xmlns:a16="http://schemas.microsoft.com/office/drawing/2014/main" id="{3F4F7667-483D-43C0-B6C9-E29D454A450D}"/>
              </a:ext>
            </a:extLst>
          </p:cNvPr>
          <p:cNvSpPr/>
          <p:nvPr/>
        </p:nvSpPr>
        <p:spPr>
          <a:xfrm>
            <a:off x="3925825" y="869512"/>
            <a:ext cx="5127680" cy="30563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chemeClr val="tx1"/>
                </a:solidFill>
              </a:rPr>
              <a:t>			Positive </a:t>
            </a:r>
            <a:r>
              <a:rPr lang="fr-CH" b="1" dirty="0" err="1">
                <a:solidFill>
                  <a:schemeClr val="tx1"/>
                </a:solidFill>
              </a:rPr>
              <a:t>selection</a:t>
            </a:r>
            <a:endParaRPr lang="fr-CH" b="1" dirty="0">
              <a:solidFill>
                <a:schemeClr val="tx1"/>
              </a:solidFill>
            </a:endParaRPr>
          </a:p>
        </p:txBody>
      </p:sp>
      <p:sp>
        <p:nvSpPr>
          <p:cNvPr id="2" name="Title 1">
            <a:extLst>
              <a:ext uri="{FF2B5EF4-FFF2-40B4-BE49-F238E27FC236}">
                <a16:creationId xmlns:a16="http://schemas.microsoft.com/office/drawing/2014/main" id="{E3045BDF-CC13-4411-B6FA-F1EDA36A6C06}"/>
              </a:ext>
            </a:extLst>
          </p:cNvPr>
          <p:cNvSpPr>
            <a:spLocks noGrp="1"/>
          </p:cNvSpPr>
          <p:nvPr>
            <p:ph type="title"/>
          </p:nvPr>
        </p:nvSpPr>
        <p:spPr/>
        <p:txBody>
          <a:bodyPr/>
          <a:lstStyle/>
          <a:p>
            <a:r>
              <a:rPr lang="fr-CH" dirty="0"/>
              <a:t>Maturation of T </a:t>
            </a:r>
            <a:r>
              <a:rPr lang="fr-CH" dirty="0" err="1"/>
              <a:t>cells</a:t>
            </a:r>
            <a:endParaRPr lang="fr-CH" dirty="0"/>
          </a:p>
        </p:txBody>
      </p:sp>
      <p:sp>
        <p:nvSpPr>
          <p:cNvPr id="3" name="Content Placeholder 2">
            <a:extLst>
              <a:ext uri="{FF2B5EF4-FFF2-40B4-BE49-F238E27FC236}">
                <a16:creationId xmlns:a16="http://schemas.microsoft.com/office/drawing/2014/main" id="{BA5A7F56-9394-499F-B1BA-4284B9A288D8}"/>
              </a:ext>
            </a:extLst>
          </p:cNvPr>
          <p:cNvSpPr>
            <a:spLocks noGrp="1"/>
          </p:cNvSpPr>
          <p:nvPr>
            <p:ph idx="1"/>
          </p:nvPr>
        </p:nvSpPr>
        <p:spPr>
          <a:xfrm>
            <a:off x="130666" y="4975444"/>
            <a:ext cx="8922838" cy="1778330"/>
          </a:xfrm>
        </p:spPr>
        <p:txBody>
          <a:bodyPr>
            <a:noAutofit/>
          </a:bodyPr>
          <a:lstStyle/>
          <a:p>
            <a:pPr>
              <a:spcBef>
                <a:spcPts val="600"/>
              </a:spcBef>
            </a:pPr>
            <a:r>
              <a:rPr lang="en-US" sz="1600" dirty="0"/>
              <a:t>T lymphocytes mature in the thymus through sequential steps defined by the expression of the CD4 and CD8 co-receptors. </a:t>
            </a:r>
          </a:p>
          <a:p>
            <a:pPr>
              <a:spcBef>
                <a:spcPts val="600"/>
              </a:spcBef>
            </a:pPr>
            <a:r>
              <a:rPr lang="en-US" sz="1600" dirty="0"/>
              <a:t>The TCR </a:t>
            </a:r>
            <a:r>
              <a:rPr lang="en-US" sz="1600" dirty="0">
                <a:sym typeface="Symbol" charset="0"/>
              </a:rPr>
              <a:t></a:t>
            </a:r>
            <a:r>
              <a:rPr lang="en-US" sz="1600" dirty="0"/>
              <a:t> chain is first expressed in double-negative pre-T cells. The complete TCR is expressed in double-positive T cells. </a:t>
            </a:r>
          </a:p>
          <a:p>
            <a:pPr>
              <a:spcBef>
                <a:spcPts val="600"/>
              </a:spcBef>
            </a:pPr>
            <a:r>
              <a:rPr lang="en-US" sz="1600" dirty="0"/>
              <a:t>Maturation culminates in the development of CD4</a:t>
            </a:r>
            <a:r>
              <a:rPr lang="en-US" sz="1600" baseline="30000" dirty="0"/>
              <a:t>+</a:t>
            </a:r>
            <a:r>
              <a:rPr lang="en-US" sz="1600" dirty="0"/>
              <a:t> and CD8</a:t>
            </a:r>
            <a:r>
              <a:rPr lang="en-US" sz="1600" baseline="30000" dirty="0"/>
              <a:t>+</a:t>
            </a:r>
            <a:r>
              <a:rPr lang="en-US" sz="1600" dirty="0"/>
              <a:t> single-positive T cells. </a:t>
            </a:r>
          </a:p>
          <a:p>
            <a:pPr>
              <a:spcBef>
                <a:spcPts val="600"/>
              </a:spcBef>
            </a:pPr>
            <a:r>
              <a:rPr lang="en-US" sz="1600" dirty="0"/>
              <a:t>As in B cells, failure to express antigen receptors at any stage leads to death of the cells by apoptosis.</a:t>
            </a:r>
          </a:p>
          <a:p>
            <a:pPr>
              <a:spcBef>
                <a:spcPts val="600"/>
              </a:spcBef>
            </a:pPr>
            <a:endParaRPr lang="fr-CH" sz="1600" dirty="0"/>
          </a:p>
        </p:txBody>
      </p:sp>
      <p:pic>
        <p:nvPicPr>
          <p:cNvPr id="4" name="Image 1" descr="mooc_3dia_35.jpg">
            <a:extLst>
              <a:ext uri="{FF2B5EF4-FFF2-40B4-BE49-F238E27FC236}">
                <a16:creationId xmlns:a16="http://schemas.microsoft.com/office/drawing/2014/main" id="{CD8B074E-8BF8-4ECE-B510-33351BB8A1BB}"/>
              </a:ext>
            </a:extLst>
          </p:cNvPr>
          <p:cNvPicPr>
            <a:picLocks noChangeAspect="1"/>
          </p:cNvPicPr>
          <p:nvPr/>
        </p:nvPicPr>
        <p:blipFill rotWithShape="1">
          <a:blip r:embed="rId2">
            <a:extLst>
              <a:ext uri="{28A0092B-C50C-407E-A947-70E740481C1C}">
                <a14:useLocalDpi xmlns:a14="http://schemas.microsoft.com/office/drawing/2010/main" val="0"/>
              </a:ext>
            </a:extLst>
          </a:blip>
          <a:srcRect t="9020" b="9164"/>
          <a:stretch/>
        </p:blipFill>
        <p:spPr>
          <a:xfrm>
            <a:off x="318698" y="869512"/>
            <a:ext cx="5976395" cy="4056610"/>
          </a:xfrm>
          <a:prstGeom prst="rect">
            <a:avLst/>
          </a:prstGeom>
        </p:spPr>
      </p:pic>
    </p:spTree>
    <p:extLst>
      <p:ext uri="{BB962C8B-B14F-4D97-AF65-F5344CB8AC3E}">
        <p14:creationId xmlns:p14="http://schemas.microsoft.com/office/powerpoint/2010/main" val="2330942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5C884-45B3-4D21-8077-235634259FD3}"/>
              </a:ext>
            </a:extLst>
          </p:cNvPr>
          <p:cNvSpPr>
            <a:spLocks noGrp="1"/>
          </p:cNvSpPr>
          <p:nvPr>
            <p:ph type="title"/>
          </p:nvPr>
        </p:nvSpPr>
        <p:spPr>
          <a:solidFill>
            <a:srgbClr val="C00000"/>
          </a:solidFill>
        </p:spPr>
        <p:txBody>
          <a:bodyPr/>
          <a:lstStyle/>
          <a:p>
            <a:r>
              <a:rPr lang="en-GB" dirty="0">
                <a:solidFill>
                  <a:schemeClr val="bg1"/>
                </a:solidFill>
              </a:rPr>
              <a:t>Summary | Maturation of T cells</a:t>
            </a:r>
          </a:p>
        </p:txBody>
      </p:sp>
      <p:sp>
        <p:nvSpPr>
          <p:cNvPr id="3" name="Content Placeholder 2">
            <a:extLst>
              <a:ext uri="{FF2B5EF4-FFF2-40B4-BE49-F238E27FC236}">
                <a16:creationId xmlns:a16="http://schemas.microsoft.com/office/drawing/2014/main" id="{7EA5DFF0-F170-4DF9-AD71-9229AD31D036}"/>
              </a:ext>
            </a:extLst>
          </p:cNvPr>
          <p:cNvSpPr>
            <a:spLocks noGrp="1"/>
          </p:cNvSpPr>
          <p:nvPr>
            <p:ph idx="1"/>
          </p:nvPr>
        </p:nvSpPr>
        <p:spPr>
          <a:xfrm>
            <a:off x="233629" y="903910"/>
            <a:ext cx="8734806" cy="5365216"/>
          </a:xfrm>
        </p:spPr>
        <p:txBody>
          <a:bodyPr>
            <a:noAutofit/>
          </a:bodyPr>
          <a:lstStyle/>
          <a:p>
            <a:pPr marL="0" indent="0">
              <a:buNone/>
            </a:pPr>
            <a:r>
              <a:rPr lang="en-GB" sz="1400" b="1" dirty="0"/>
              <a:t>The process of T lymphocyte maturation has some unique features, which are largely related to the specificity of different subsets of T cells for peptides displayed by different classes of MHC molecules. </a:t>
            </a:r>
          </a:p>
          <a:p>
            <a:pPr marL="0" indent="0">
              <a:buNone/>
            </a:pPr>
            <a:r>
              <a:rPr lang="en-GB" sz="1400" b="1" dirty="0"/>
              <a:t>T Cell maturation: </a:t>
            </a:r>
            <a:r>
              <a:rPr lang="en-GB" sz="1400" dirty="0"/>
              <a:t>T cell progenitors migrate from the bone marrow to the thymus, where the entire process of maturation occurs. The most immature progenitors are called pro-T cells or double-negative T cells because they do not express CD4 or CD8. These cells expand in number mainly under the influence of IL-7 produced in the thymus. Some of the progeny of double-negative cells undergo TCR β gene recombination, mediated by the V(D)J recombinase. If successful VDJ recombination takes place on one chromosome and a β chain protein is synthesized, it is expressed on the surface in association with an invariant protein called pre-Tα, to form the pre-TCR complex of pre-T cells. If the complete β chain is not produced in a pro-T cell, that cell dies. The pre-TCR complex delivers intracellular signals to promote survival, proliferation, and TCR α gene recombination, and inhibit VDJ recombination in the second TCR β chain locus (allelic exclusion). Failure to express the α chain and the complete TCR again results in death of the cell. The surviving cells express both the CD4 and CD8 co-receptors, and these cells are called double-positive T cells (or double-positive thymocytes).</a:t>
            </a:r>
          </a:p>
          <a:p>
            <a:pPr marL="0" indent="0">
              <a:buNone/>
            </a:pPr>
            <a:r>
              <a:rPr lang="en-GB" sz="1400" b="1" dirty="0"/>
              <a:t>Positive selection: </a:t>
            </a:r>
            <a:r>
              <a:rPr lang="en-GB" sz="1400" dirty="0"/>
              <a:t>Different clones of double-positive T cells express different αβ TCRs. If the TCR of a T cell recognizes an MHC molecule in the thymus, which has to be a self MHC molecule displaying a self peptide, that T cell is selected to survive. T cells that do not recognize an MHC molecule in the thymus die by apoptosis; these T cells would not be useful because they would be incapable of seeing MHC-displayed cell-associated antigens in that individual. During this process, T cells whose TCRs recognize class I MHC-peptide complexes preserve the expression of CD8, the co-receptor that binds to class I MHC, and lose expression of CD4, the coreceptor specific for class II MHC molecules. Conversely, if a T cell recognizes class II MHC-peptide complexes, that cell maintains expression of CD4 and loses expression of CD8. Thus, what emerges are single-positive T cells, which are either CD8+ class I MHC restricted or CD4+ class II MHC restricted. During this process, the T cells also become functionally segregated: The CD8+ T cells are capable of becoming CTLs on activation, and the CD4+ cells are helper cells. </a:t>
            </a:r>
          </a:p>
          <a:p>
            <a:pPr marL="0" indent="0">
              <a:buNone/>
            </a:pPr>
            <a:r>
              <a:rPr lang="en-GB" sz="1400" b="1" dirty="0"/>
              <a:t>Negative selection: </a:t>
            </a:r>
            <a:r>
              <a:rPr lang="en-GB" sz="1400" dirty="0"/>
              <a:t>Immature, double-positive T cells whose receptors strongly recognize MHC-peptide complexes in the thymus undergo apoptosis. This is the process of negative selection, and it serves to eliminate T lymphocytes that could react in a harmful way against self proteins that are expressed in the thymus. </a:t>
            </a:r>
          </a:p>
          <a:p>
            <a:pPr marL="0" indent="0">
              <a:buNone/>
            </a:pPr>
            <a:endParaRPr lang="en-GB" sz="1400" dirty="0"/>
          </a:p>
        </p:txBody>
      </p:sp>
    </p:spTree>
    <p:extLst>
      <p:ext uri="{BB962C8B-B14F-4D97-AF65-F5344CB8AC3E}">
        <p14:creationId xmlns:p14="http://schemas.microsoft.com/office/powerpoint/2010/main" val="2428822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40017-35EC-4413-9649-A60DCAB5F3DE}"/>
              </a:ext>
            </a:extLst>
          </p:cNvPr>
          <p:cNvSpPr>
            <a:spLocks noGrp="1"/>
          </p:cNvSpPr>
          <p:nvPr>
            <p:ph type="title"/>
          </p:nvPr>
        </p:nvSpPr>
        <p:spPr>
          <a:xfrm>
            <a:off x="0" y="0"/>
            <a:ext cx="9144000" cy="1003299"/>
          </a:xfrm>
          <a:solidFill>
            <a:srgbClr val="0070C0"/>
          </a:solidFill>
        </p:spPr>
        <p:txBody>
          <a:bodyPr>
            <a:normAutofit/>
          </a:bodyPr>
          <a:lstStyle/>
          <a:p>
            <a:r>
              <a:rPr lang="fr-CH" dirty="0">
                <a:solidFill>
                  <a:schemeClr val="bg1"/>
                </a:solidFill>
              </a:rPr>
              <a:t>Conclusions</a:t>
            </a:r>
            <a:r>
              <a:rPr lang="en-GB" dirty="0">
                <a:solidFill>
                  <a:schemeClr val="bg1"/>
                </a:solidFill>
              </a:rPr>
              <a:t> | </a:t>
            </a:r>
            <a:r>
              <a:rPr lang="fr-CH" dirty="0" err="1">
                <a:solidFill>
                  <a:schemeClr val="bg1"/>
                </a:solidFill>
              </a:rPr>
              <a:t>Generation</a:t>
            </a:r>
            <a:r>
              <a:rPr lang="fr-CH" dirty="0">
                <a:solidFill>
                  <a:schemeClr val="bg1"/>
                </a:solidFill>
              </a:rPr>
              <a:t> of a </a:t>
            </a:r>
            <a:r>
              <a:rPr lang="fr-CH" dirty="0" err="1">
                <a:solidFill>
                  <a:schemeClr val="bg1"/>
                </a:solidFill>
              </a:rPr>
              <a:t>repertoire</a:t>
            </a:r>
            <a:r>
              <a:rPr lang="fr-CH" dirty="0">
                <a:solidFill>
                  <a:schemeClr val="bg1"/>
                </a:solidFill>
              </a:rPr>
              <a:t> of </a:t>
            </a:r>
            <a:br>
              <a:rPr lang="fr-CH" dirty="0">
                <a:solidFill>
                  <a:schemeClr val="bg1"/>
                </a:solidFill>
              </a:rPr>
            </a:br>
            <a:r>
              <a:rPr lang="fr-CH" dirty="0" err="1">
                <a:solidFill>
                  <a:schemeClr val="bg1"/>
                </a:solidFill>
              </a:rPr>
              <a:t>antigen</a:t>
            </a:r>
            <a:r>
              <a:rPr lang="fr-CH" dirty="0">
                <a:solidFill>
                  <a:schemeClr val="bg1"/>
                </a:solidFill>
              </a:rPr>
              <a:t> recognition </a:t>
            </a:r>
            <a:r>
              <a:rPr lang="fr-CH" dirty="0" err="1">
                <a:solidFill>
                  <a:schemeClr val="bg1"/>
                </a:solidFill>
              </a:rPr>
              <a:t>receptors</a:t>
            </a:r>
            <a:endParaRPr lang="fr-CH" dirty="0">
              <a:solidFill>
                <a:schemeClr val="bg1"/>
              </a:solidFill>
            </a:endParaRPr>
          </a:p>
        </p:txBody>
      </p:sp>
      <p:sp>
        <p:nvSpPr>
          <p:cNvPr id="3" name="Content Placeholder 2">
            <a:extLst>
              <a:ext uri="{FF2B5EF4-FFF2-40B4-BE49-F238E27FC236}">
                <a16:creationId xmlns:a16="http://schemas.microsoft.com/office/drawing/2014/main" id="{69D5D135-045C-44B0-8853-18D525C4D725}"/>
              </a:ext>
            </a:extLst>
          </p:cNvPr>
          <p:cNvSpPr>
            <a:spLocks noGrp="1"/>
          </p:cNvSpPr>
          <p:nvPr>
            <p:ph idx="1"/>
          </p:nvPr>
        </p:nvSpPr>
        <p:spPr>
          <a:xfrm>
            <a:off x="115697" y="1492784"/>
            <a:ext cx="8734806" cy="4209516"/>
          </a:xfrm>
        </p:spPr>
        <p:txBody>
          <a:bodyPr>
            <a:normAutofit/>
          </a:bodyPr>
          <a:lstStyle/>
          <a:p>
            <a:pPr>
              <a:spcBef>
                <a:spcPts val="1200"/>
              </a:spcBef>
            </a:pPr>
            <a:r>
              <a:rPr lang="en-GB" sz="2000" dirty="0"/>
              <a:t>Genomic Ig and TCR gene rearrangement is a random process of joining different gene segments on genomic DNA level. </a:t>
            </a:r>
          </a:p>
          <a:p>
            <a:pPr>
              <a:spcBef>
                <a:spcPts val="1200"/>
              </a:spcBef>
            </a:pPr>
            <a:r>
              <a:rPr lang="en-GB" sz="2000" dirty="0"/>
              <a:t>This combinatorial diversity is further increased by junctional diversity. </a:t>
            </a:r>
          </a:p>
          <a:p>
            <a:pPr>
              <a:spcBef>
                <a:spcPts val="1200"/>
              </a:spcBef>
            </a:pPr>
            <a:r>
              <a:rPr lang="en-GB" sz="2000" dirty="0"/>
              <a:t>Generating antigen receptors is wasteful.</a:t>
            </a:r>
          </a:p>
          <a:p>
            <a:pPr>
              <a:spcBef>
                <a:spcPts val="1200"/>
              </a:spcBef>
            </a:pPr>
            <a:r>
              <a:rPr lang="en-GB" sz="2000" dirty="0"/>
              <a:t>Sequential gene recombination and allelic exclusion ensures that mature B an T cells express a single antigen receptor.</a:t>
            </a:r>
          </a:p>
          <a:p>
            <a:pPr>
              <a:spcBef>
                <a:spcPts val="1200"/>
              </a:spcBef>
            </a:pPr>
            <a:r>
              <a:rPr lang="en-GB" sz="2000" dirty="0"/>
              <a:t>Negative selection ensures that immature B or T cells with high affinity to self antigens are blocked: they die or reactivate the VDJ recombinase to produce a new light chain.</a:t>
            </a:r>
          </a:p>
          <a:p>
            <a:pPr>
              <a:spcBef>
                <a:spcPts val="1200"/>
              </a:spcBef>
            </a:pPr>
            <a:r>
              <a:rPr lang="en-GB" sz="2000" dirty="0"/>
              <a:t>Positive selection ensures that TCR molecules recognize self MHC and leads to the production of T CD8 and T CD4 single positive cells.</a:t>
            </a:r>
          </a:p>
          <a:p>
            <a:pPr>
              <a:spcBef>
                <a:spcPts val="1200"/>
              </a:spcBef>
            </a:pPr>
            <a:endParaRPr lang="fr-CH" sz="2000" dirty="0"/>
          </a:p>
        </p:txBody>
      </p:sp>
    </p:spTree>
    <p:extLst>
      <p:ext uri="{BB962C8B-B14F-4D97-AF65-F5344CB8AC3E}">
        <p14:creationId xmlns:p14="http://schemas.microsoft.com/office/powerpoint/2010/main" val="2401033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049461"/>
          </a:xfrm>
        </p:spPr>
        <p:txBody>
          <a:bodyPr>
            <a:normAutofit fontScale="90000"/>
          </a:bodyPr>
          <a:lstStyle/>
          <a:p>
            <a:br>
              <a:rPr lang="en-GB" sz="3600" dirty="0"/>
            </a:br>
            <a:r>
              <a:rPr lang="en-GB" sz="3600" dirty="0"/>
              <a:t>III-3</a:t>
            </a:r>
            <a:br>
              <a:rPr lang="en-GB" sz="3600" dirty="0"/>
            </a:br>
            <a:r>
              <a:rPr lang="en-GB" sz="3600" dirty="0"/>
              <a:t>Organs and tissues of the immune system</a:t>
            </a:r>
            <a:br>
              <a:rPr lang="en-GB" sz="3600" dirty="0"/>
            </a:br>
            <a:endParaRPr lang="en-GB" sz="3600" dirty="0"/>
          </a:p>
        </p:txBody>
      </p:sp>
      <p:sp>
        <p:nvSpPr>
          <p:cNvPr id="3" name="Text Placeholder 2"/>
          <p:cNvSpPr>
            <a:spLocks noGrp="1"/>
          </p:cNvSpPr>
          <p:nvPr>
            <p:ph type="body" idx="1"/>
          </p:nvPr>
        </p:nvSpPr>
        <p:spPr>
          <a:xfrm>
            <a:off x="623888" y="3759200"/>
            <a:ext cx="7886700" cy="3278629"/>
          </a:xfrm>
        </p:spPr>
        <p:txBody>
          <a:bodyPr>
            <a:normAutofit/>
          </a:bodyPr>
          <a:lstStyle/>
          <a:p>
            <a:pPr marL="285750" indent="-285750">
              <a:spcBef>
                <a:spcPts val="0"/>
              </a:spcBef>
              <a:buFont typeface="Arial" panose="020B0604020202020204" pitchFamily="34" charset="0"/>
              <a:buChar char="•"/>
            </a:pPr>
            <a:r>
              <a:rPr lang="en-GB" sz="2000" b="1" dirty="0"/>
              <a:t>Primary lymphoid organs</a:t>
            </a:r>
          </a:p>
          <a:p>
            <a:pPr marL="742950" lvl="1" indent="-285750">
              <a:spcBef>
                <a:spcPts val="0"/>
              </a:spcBef>
              <a:buFont typeface="Arial" panose="020B0604020202020204" pitchFamily="34" charset="0"/>
              <a:buChar char="•"/>
            </a:pPr>
            <a:r>
              <a:rPr lang="en-GB" sz="1600" dirty="0">
                <a:solidFill>
                  <a:schemeClr val="tx1"/>
                </a:solidFill>
              </a:rPr>
              <a:t>Bone marrow</a:t>
            </a:r>
          </a:p>
          <a:p>
            <a:pPr marL="742950" lvl="1" indent="-285750">
              <a:spcBef>
                <a:spcPts val="0"/>
              </a:spcBef>
              <a:buFont typeface="Arial" panose="020B0604020202020204" pitchFamily="34" charset="0"/>
              <a:buChar char="•"/>
            </a:pPr>
            <a:r>
              <a:rPr lang="en-GB" sz="1600" dirty="0">
                <a:solidFill>
                  <a:schemeClr val="tx1"/>
                </a:solidFill>
              </a:rPr>
              <a:t>Thymus</a:t>
            </a:r>
          </a:p>
          <a:p>
            <a:pPr marL="285750" indent="-285750">
              <a:spcBef>
                <a:spcPts val="0"/>
              </a:spcBef>
              <a:buFont typeface="Arial" panose="020B0604020202020204" pitchFamily="34" charset="0"/>
              <a:buChar char="•"/>
            </a:pPr>
            <a:r>
              <a:rPr lang="en-GB" sz="2000" b="1" dirty="0"/>
              <a:t>Secondary lymphoid organs</a:t>
            </a:r>
          </a:p>
          <a:p>
            <a:pPr marL="742950" lvl="1" indent="-285750">
              <a:spcBef>
                <a:spcPts val="0"/>
              </a:spcBef>
              <a:buFont typeface="Arial" panose="020B0604020202020204" pitchFamily="34" charset="0"/>
              <a:buChar char="•"/>
            </a:pPr>
            <a:r>
              <a:rPr lang="en-GB" sz="1600" dirty="0">
                <a:solidFill>
                  <a:schemeClr val="tx1"/>
                </a:solidFill>
              </a:rPr>
              <a:t>lymph nodes</a:t>
            </a:r>
          </a:p>
          <a:p>
            <a:pPr marL="742950" lvl="1" indent="-285750">
              <a:spcBef>
                <a:spcPts val="0"/>
              </a:spcBef>
              <a:buFont typeface="Arial" panose="020B0604020202020204" pitchFamily="34" charset="0"/>
              <a:buChar char="•"/>
            </a:pPr>
            <a:r>
              <a:rPr lang="en-GB" sz="1600" dirty="0">
                <a:solidFill>
                  <a:schemeClr val="tx1"/>
                </a:solidFill>
              </a:rPr>
              <a:t>Spleen</a:t>
            </a:r>
          </a:p>
          <a:p>
            <a:pPr marL="742950" lvl="1" indent="-285750">
              <a:spcBef>
                <a:spcPts val="0"/>
              </a:spcBef>
              <a:buFont typeface="Arial" panose="020B0604020202020204" pitchFamily="34" charset="0"/>
              <a:buChar char="•"/>
            </a:pPr>
            <a:r>
              <a:rPr lang="en-GB" sz="1600" dirty="0">
                <a:solidFill>
                  <a:schemeClr val="tx1"/>
                </a:solidFill>
              </a:rPr>
              <a:t>Mucosa-associated lymphoid tissue (MALT)</a:t>
            </a:r>
          </a:p>
        </p:txBody>
      </p:sp>
    </p:spTree>
    <p:extLst>
      <p:ext uri="{BB962C8B-B14F-4D97-AF65-F5344CB8AC3E}">
        <p14:creationId xmlns:p14="http://schemas.microsoft.com/office/powerpoint/2010/main" val="753539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AB3C-1FCC-4961-AA04-FBC8A333556A}"/>
              </a:ext>
            </a:extLst>
          </p:cNvPr>
          <p:cNvSpPr>
            <a:spLocks noGrp="1"/>
          </p:cNvSpPr>
          <p:nvPr>
            <p:ph type="title"/>
          </p:nvPr>
        </p:nvSpPr>
        <p:spPr/>
        <p:txBody>
          <a:bodyPr/>
          <a:lstStyle/>
          <a:p>
            <a:r>
              <a:rPr lang="fr-CH" dirty="0" err="1"/>
              <a:t>Primary</a:t>
            </a:r>
            <a:r>
              <a:rPr lang="fr-CH" dirty="0"/>
              <a:t> </a:t>
            </a:r>
            <a:r>
              <a:rPr lang="fr-CH" dirty="0" err="1"/>
              <a:t>lymphoid</a:t>
            </a:r>
            <a:r>
              <a:rPr lang="fr-CH" dirty="0"/>
              <a:t> </a:t>
            </a:r>
            <a:r>
              <a:rPr lang="fr-CH" dirty="0" err="1"/>
              <a:t>organs</a:t>
            </a:r>
            <a:endParaRPr lang="fr-CH" dirty="0"/>
          </a:p>
        </p:txBody>
      </p:sp>
      <p:sp>
        <p:nvSpPr>
          <p:cNvPr id="3" name="Content Placeholder 2">
            <a:extLst>
              <a:ext uri="{FF2B5EF4-FFF2-40B4-BE49-F238E27FC236}">
                <a16:creationId xmlns:a16="http://schemas.microsoft.com/office/drawing/2014/main" id="{EB794F15-A3C8-46F1-A4ED-A2ABFFD5627C}"/>
              </a:ext>
            </a:extLst>
          </p:cNvPr>
          <p:cNvSpPr>
            <a:spLocks noGrp="1"/>
          </p:cNvSpPr>
          <p:nvPr>
            <p:ph idx="1"/>
          </p:nvPr>
        </p:nvSpPr>
        <p:spPr>
          <a:xfrm>
            <a:off x="233629" y="1385861"/>
            <a:ext cx="4509059" cy="5365216"/>
          </a:xfrm>
        </p:spPr>
        <p:txBody>
          <a:bodyPr/>
          <a:lstStyle/>
          <a:p>
            <a:pPr marL="0" indent="0">
              <a:buNone/>
            </a:pPr>
            <a:r>
              <a:rPr lang="en-GB" dirty="0"/>
              <a:t>Lymphoid organs are divided into primary and secondary (peripheral) organs.</a:t>
            </a:r>
          </a:p>
          <a:p>
            <a:pPr marL="0" indent="0">
              <a:buNone/>
            </a:pPr>
            <a:r>
              <a:rPr lang="en-GB" b="1" dirty="0">
                <a:solidFill>
                  <a:srgbClr val="C00000"/>
                </a:solidFill>
              </a:rPr>
              <a:t>Primary lymphoid organs </a:t>
            </a:r>
            <a:r>
              <a:rPr lang="en-GB" dirty="0"/>
              <a:t>are the sites where leukocytes are generated and include </a:t>
            </a:r>
          </a:p>
          <a:p>
            <a:r>
              <a:rPr lang="en-GB" dirty="0"/>
              <a:t>the </a:t>
            </a:r>
            <a:r>
              <a:rPr lang="en-GB" b="1" dirty="0"/>
              <a:t>bone marrow</a:t>
            </a:r>
            <a:r>
              <a:rPr lang="en-GB" dirty="0"/>
              <a:t>, where haematopoiesis takes place and B lymphocytes are generated</a:t>
            </a:r>
          </a:p>
          <a:p>
            <a:r>
              <a:rPr lang="en-GB" dirty="0"/>
              <a:t>the </a:t>
            </a:r>
            <a:r>
              <a:rPr lang="en-GB" b="1" dirty="0"/>
              <a:t>thymus</a:t>
            </a:r>
            <a:r>
              <a:rPr lang="en-GB" dirty="0"/>
              <a:t>, where T cells proliferate; differentiate and mature</a:t>
            </a:r>
          </a:p>
          <a:p>
            <a:endParaRPr lang="fr-CH" dirty="0"/>
          </a:p>
        </p:txBody>
      </p:sp>
      <p:pic>
        <p:nvPicPr>
          <p:cNvPr id="4" name="Picture 10">
            <a:extLst>
              <a:ext uri="{FF2B5EF4-FFF2-40B4-BE49-F238E27FC236}">
                <a16:creationId xmlns:a16="http://schemas.microsoft.com/office/drawing/2014/main" id="{4AEAC2B5-A8B7-4194-ACA6-2D5446DB1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2" t="4012" r="3464" b="13375"/>
          <a:stretch/>
        </p:blipFill>
        <p:spPr bwMode="auto">
          <a:xfrm>
            <a:off x="4859731" y="1385861"/>
            <a:ext cx="4108704" cy="440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4783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4894-5498-4A14-A08F-CBA7BE8BF680}"/>
              </a:ext>
            </a:extLst>
          </p:cNvPr>
          <p:cNvSpPr>
            <a:spLocks noGrp="1"/>
          </p:cNvSpPr>
          <p:nvPr>
            <p:ph type="title"/>
          </p:nvPr>
        </p:nvSpPr>
        <p:spPr/>
        <p:txBody>
          <a:bodyPr>
            <a:normAutofit/>
          </a:bodyPr>
          <a:lstStyle/>
          <a:p>
            <a:r>
              <a:rPr lang="en-GB" dirty="0"/>
              <a:t>Generation of the leukocyte lineages</a:t>
            </a:r>
            <a:endParaRPr lang="fr-CH" dirty="0"/>
          </a:p>
        </p:txBody>
      </p:sp>
      <p:sp>
        <p:nvSpPr>
          <p:cNvPr id="3" name="Content Placeholder 2">
            <a:extLst>
              <a:ext uri="{FF2B5EF4-FFF2-40B4-BE49-F238E27FC236}">
                <a16:creationId xmlns:a16="http://schemas.microsoft.com/office/drawing/2014/main" id="{87BDBB5C-4C4B-4A07-BC7A-CC5CB13E9C7C}"/>
              </a:ext>
            </a:extLst>
          </p:cNvPr>
          <p:cNvSpPr>
            <a:spLocks noGrp="1"/>
          </p:cNvSpPr>
          <p:nvPr>
            <p:ph idx="1"/>
          </p:nvPr>
        </p:nvSpPr>
        <p:spPr/>
        <p:txBody>
          <a:bodyPr>
            <a:normAutofit/>
          </a:bodyPr>
          <a:lstStyle/>
          <a:p>
            <a:r>
              <a:rPr lang="en-GB" sz="1800" dirty="0"/>
              <a:t>All leukocytes circulating in blood originate from stem cells in the bone marrow.</a:t>
            </a:r>
          </a:p>
          <a:p>
            <a:r>
              <a:rPr lang="en-GB" sz="1800" dirty="0"/>
              <a:t>The process that allows differentiation and maturation of leukocytes from stem cells is called </a:t>
            </a:r>
            <a:r>
              <a:rPr lang="en-GB" sz="1800" dirty="0" err="1"/>
              <a:t>hematopoiesis</a:t>
            </a:r>
            <a:r>
              <a:rPr lang="en-GB" sz="1800" dirty="0"/>
              <a:t>.</a:t>
            </a:r>
          </a:p>
          <a:p>
            <a:r>
              <a:rPr lang="fr-CH" sz="1800" b="1" dirty="0" err="1"/>
              <a:t>Hematopoiesis</a:t>
            </a:r>
            <a:r>
              <a:rPr lang="fr-CH" sz="1800" dirty="0"/>
              <a:t> </a:t>
            </a:r>
            <a:r>
              <a:rPr lang="fr-CH" sz="1800" dirty="0" err="1"/>
              <a:t>is</a:t>
            </a:r>
            <a:r>
              <a:rPr lang="fr-CH" sz="1800" dirty="0"/>
              <a:t> </a:t>
            </a:r>
            <a:r>
              <a:rPr lang="fr-CH" sz="1800" dirty="0" err="1"/>
              <a:t>divided</a:t>
            </a:r>
            <a:r>
              <a:rPr lang="fr-CH" sz="1800" dirty="0"/>
              <a:t> in </a:t>
            </a:r>
            <a:r>
              <a:rPr lang="fr-CH" sz="1800" dirty="0" err="1"/>
              <a:t>two</a:t>
            </a:r>
            <a:r>
              <a:rPr lang="fr-CH" sz="1800" dirty="0"/>
              <a:t> main </a:t>
            </a:r>
            <a:r>
              <a:rPr lang="fr-CH" sz="1800" dirty="0" err="1"/>
              <a:t>arms</a:t>
            </a:r>
            <a:r>
              <a:rPr lang="fr-CH" sz="1800" dirty="0"/>
              <a:t>:</a:t>
            </a:r>
          </a:p>
          <a:p>
            <a:pPr lvl="1"/>
            <a:r>
              <a:rPr lang="fr-CH" sz="1800" b="1" dirty="0" err="1"/>
              <a:t>Lymphopoiesis</a:t>
            </a:r>
            <a:r>
              <a:rPr lang="fr-CH" sz="1800" dirty="0"/>
              <a:t>, </a:t>
            </a:r>
            <a:r>
              <a:rPr lang="fr-CH" sz="1800" dirty="0" err="1"/>
              <a:t>which</a:t>
            </a:r>
            <a:r>
              <a:rPr lang="fr-CH" sz="1800" dirty="0"/>
              <a:t> </a:t>
            </a:r>
            <a:r>
              <a:rPr lang="fr-CH" sz="1800" dirty="0" err="1"/>
              <a:t>generates</a:t>
            </a:r>
            <a:r>
              <a:rPr lang="fr-CH" sz="1800" dirty="0"/>
              <a:t> lymphocytes</a:t>
            </a:r>
          </a:p>
          <a:p>
            <a:pPr lvl="1"/>
            <a:r>
              <a:rPr lang="fr-CH" sz="1800" b="1" dirty="0" err="1"/>
              <a:t>Myelopoiesis</a:t>
            </a:r>
            <a:r>
              <a:rPr lang="fr-CH" sz="1800" dirty="0"/>
              <a:t>, </a:t>
            </a:r>
            <a:r>
              <a:rPr lang="fr-CH" sz="1800" dirty="0" err="1"/>
              <a:t>which</a:t>
            </a:r>
            <a:r>
              <a:rPr lang="fr-CH" sz="1800" dirty="0"/>
              <a:t> </a:t>
            </a:r>
            <a:r>
              <a:rPr lang="fr-CH" sz="1800" dirty="0" err="1"/>
              <a:t>generates</a:t>
            </a:r>
            <a:endParaRPr lang="fr-CH" sz="1800" dirty="0"/>
          </a:p>
          <a:p>
            <a:pPr lvl="2"/>
            <a:r>
              <a:rPr lang="fr-CH" dirty="0"/>
              <a:t>Granulocytes</a:t>
            </a:r>
          </a:p>
          <a:p>
            <a:pPr lvl="2"/>
            <a:r>
              <a:rPr lang="fr-CH" dirty="0"/>
              <a:t>Monocytes</a:t>
            </a:r>
          </a:p>
          <a:p>
            <a:pPr lvl="2"/>
            <a:r>
              <a:rPr lang="fr-CH" dirty="0" err="1"/>
              <a:t>Dendritic</a:t>
            </a:r>
            <a:r>
              <a:rPr lang="fr-CH" dirty="0"/>
              <a:t> </a:t>
            </a:r>
            <a:r>
              <a:rPr lang="fr-CH" dirty="0" err="1"/>
              <a:t>cells</a:t>
            </a:r>
            <a:endParaRPr lang="fr-CH" dirty="0"/>
          </a:p>
          <a:p>
            <a:pPr lvl="2"/>
            <a:r>
              <a:rPr lang="fr-CH" dirty="0" err="1"/>
              <a:t>Platelets</a:t>
            </a:r>
            <a:endParaRPr lang="fr-CH" dirty="0"/>
          </a:p>
          <a:p>
            <a:pPr lvl="2"/>
            <a:r>
              <a:rPr lang="fr-CH" dirty="0"/>
              <a:t>Erythrocytes</a:t>
            </a:r>
          </a:p>
        </p:txBody>
      </p:sp>
      <p:pic>
        <p:nvPicPr>
          <p:cNvPr id="4" name="5499_A_3_movie.mp4">
            <a:hlinkClick r:id="" action="ppaction://media"/>
            <a:extLst>
              <a:ext uri="{FF2B5EF4-FFF2-40B4-BE49-F238E27FC236}">
                <a16:creationId xmlns:a16="http://schemas.microsoft.com/office/drawing/2014/main" id="{8FA80917-6EE7-4929-A20B-7F9BA075A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63660" y="3059401"/>
            <a:ext cx="6180340" cy="3345538"/>
          </a:xfrm>
          <a:prstGeom prst="rect">
            <a:avLst/>
          </a:prstGeom>
        </p:spPr>
      </p:pic>
    </p:spTree>
    <p:extLst>
      <p:ext uri="{BB962C8B-B14F-4D97-AF65-F5344CB8AC3E}">
        <p14:creationId xmlns:p14="http://schemas.microsoft.com/office/powerpoint/2010/main" val="479905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a:t>The </a:t>
            </a:r>
            <a:r>
              <a:rPr lang="fr-CH" dirty="0" err="1"/>
              <a:t>red</a:t>
            </a:r>
            <a:r>
              <a:rPr lang="fr-CH" dirty="0"/>
              <a:t> </a:t>
            </a:r>
            <a:r>
              <a:rPr lang="fr-CH" dirty="0" err="1"/>
              <a:t>bone</a:t>
            </a:r>
            <a:r>
              <a:rPr lang="fr-CH" dirty="0"/>
              <a:t> </a:t>
            </a:r>
            <a:r>
              <a:rPr lang="fr-CH" dirty="0" err="1"/>
              <a:t>marrow</a:t>
            </a:r>
            <a:r>
              <a:rPr lang="fr-CH" dirty="0"/>
              <a:t>: </a:t>
            </a:r>
            <a:r>
              <a:rPr lang="fr-CH" dirty="0" err="1"/>
              <a:t>lymphopoeisis</a:t>
            </a:r>
            <a:endParaRPr lang="fr-CH" dirty="0"/>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265239" y="1591659"/>
            <a:ext cx="3886200" cy="4351338"/>
          </a:xfrm>
        </p:spPr>
        <p:txBody>
          <a:bodyPr>
            <a:normAutofit fontScale="92500"/>
          </a:bodyPr>
          <a:lstStyle/>
          <a:p>
            <a:r>
              <a:rPr lang="en-GB" dirty="0"/>
              <a:t>located in the bone cavities</a:t>
            </a:r>
          </a:p>
          <a:p>
            <a:r>
              <a:rPr lang="en-GB" dirty="0"/>
              <a:t>red (hematopoietic) or yellow (fat, cartilage, and bone)</a:t>
            </a:r>
          </a:p>
          <a:p>
            <a:r>
              <a:rPr lang="en-GB" dirty="0"/>
              <a:t>made of a stroma consisting of a network of reticular fibres containing hematopoietic cells </a:t>
            </a:r>
          </a:p>
          <a:p>
            <a:r>
              <a:rPr lang="en-GB" dirty="0"/>
              <a:t>site of adult haematopoiesis </a:t>
            </a:r>
          </a:p>
          <a:p>
            <a:r>
              <a:rPr lang="en-GB" dirty="0"/>
              <a:t>where B lymphocytes differentiate and acquire antigen-specific receptors </a:t>
            </a:r>
          </a:p>
          <a:p>
            <a:r>
              <a:rPr lang="en-GB" dirty="0"/>
              <a:t>where auto-reactive B cells are eliminated</a:t>
            </a:r>
            <a:endParaRPr lang="fr-CH" dirty="0"/>
          </a:p>
        </p:txBody>
      </p:sp>
      <p:pic>
        <p:nvPicPr>
          <p:cNvPr id="5" name="Picture 1">
            <a:extLst>
              <a:ext uri="{FF2B5EF4-FFF2-40B4-BE49-F238E27FC236}">
                <a16:creationId xmlns:a16="http://schemas.microsoft.com/office/drawing/2014/main" id="{C8961863-49B8-4227-85A3-35E61AE83AB3}"/>
              </a:ext>
            </a:extLst>
          </p:cNvPr>
          <p:cNvPicPr>
            <a:picLocks noChangeAspect="1"/>
          </p:cNvPicPr>
          <p:nvPr/>
        </p:nvPicPr>
        <p:blipFill rotWithShape="1">
          <a:blip r:embed="rId4">
            <a:extLst>
              <a:ext uri="{28A0092B-C50C-407E-A947-70E740481C1C}">
                <a14:useLocalDpi xmlns:a14="http://schemas.microsoft.com/office/drawing/2010/main" val="0"/>
              </a:ext>
            </a:extLst>
          </a:blip>
          <a:srcRect l="1352" t="4500" r="15753" b="1680"/>
          <a:stretch/>
        </p:blipFill>
        <p:spPr bwMode="auto">
          <a:xfrm>
            <a:off x="4234854" y="989186"/>
            <a:ext cx="1658112" cy="3002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5499_A_3_movie.mp4">
            <a:hlinkClick r:id="" action="ppaction://media"/>
            <a:extLst>
              <a:ext uri="{FF2B5EF4-FFF2-40B4-BE49-F238E27FC236}">
                <a16:creationId xmlns:a16="http://schemas.microsoft.com/office/drawing/2014/main" id="{2E6474B9-4CD0-4A16-8B9F-4AE369C39B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40991" y="4127237"/>
            <a:ext cx="4712145" cy="2550776"/>
          </a:xfrm>
          <a:prstGeom prst="rect">
            <a:avLst/>
          </a:prstGeom>
        </p:spPr>
      </p:pic>
      <p:pic>
        <p:nvPicPr>
          <p:cNvPr id="7" name="Image 7" descr="Capture d’écran 2017-09-27 à 13.50.33.png">
            <a:extLst>
              <a:ext uri="{FF2B5EF4-FFF2-40B4-BE49-F238E27FC236}">
                <a16:creationId xmlns:a16="http://schemas.microsoft.com/office/drawing/2014/main" id="{04DC1FC5-DD1D-4521-B9C1-78C39741E0C6}"/>
              </a:ext>
            </a:extLst>
          </p:cNvPr>
          <p:cNvPicPr>
            <a:picLocks noChangeAspect="1"/>
          </p:cNvPicPr>
          <p:nvPr/>
        </p:nvPicPr>
        <p:blipFill rotWithShape="1">
          <a:blip r:embed="rId6">
            <a:extLst>
              <a:ext uri="{28A0092B-C50C-407E-A947-70E740481C1C}">
                <a14:useLocalDpi xmlns:a14="http://schemas.microsoft.com/office/drawing/2010/main" val="0"/>
              </a:ext>
            </a:extLst>
          </a:blip>
          <a:srcRect l="14920" r="8013"/>
          <a:stretch/>
        </p:blipFill>
        <p:spPr>
          <a:xfrm>
            <a:off x="6174036" y="1168543"/>
            <a:ext cx="1316875" cy="2643909"/>
          </a:xfrm>
          <a:prstGeom prst="rect">
            <a:avLst/>
          </a:prstGeom>
        </p:spPr>
      </p:pic>
      <p:sp>
        <p:nvSpPr>
          <p:cNvPr id="8" name="TextBox 4">
            <a:extLst>
              <a:ext uri="{FF2B5EF4-FFF2-40B4-BE49-F238E27FC236}">
                <a16:creationId xmlns:a16="http://schemas.microsoft.com/office/drawing/2014/main" id="{590D62C9-6D0C-4D7D-B571-EA7862CF182E}"/>
              </a:ext>
            </a:extLst>
          </p:cNvPr>
          <p:cNvSpPr txBox="1">
            <a:spLocks noChangeArrowheads="1"/>
          </p:cNvSpPr>
          <p:nvPr/>
        </p:nvSpPr>
        <p:spPr bwMode="auto">
          <a:xfrm>
            <a:off x="6858083" y="1080278"/>
            <a:ext cx="1680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Red bone marrow</a:t>
            </a:r>
          </a:p>
        </p:txBody>
      </p:sp>
      <p:sp>
        <p:nvSpPr>
          <p:cNvPr id="9" name="TextBox 11">
            <a:extLst>
              <a:ext uri="{FF2B5EF4-FFF2-40B4-BE49-F238E27FC236}">
                <a16:creationId xmlns:a16="http://schemas.microsoft.com/office/drawing/2014/main" id="{5572E222-0C42-4A14-AB52-A256C75CD86C}"/>
              </a:ext>
            </a:extLst>
          </p:cNvPr>
          <p:cNvSpPr txBox="1">
            <a:spLocks noChangeArrowheads="1"/>
          </p:cNvSpPr>
          <p:nvPr/>
        </p:nvSpPr>
        <p:spPr bwMode="auto">
          <a:xfrm>
            <a:off x="7161078" y="2149208"/>
            <a:ext cx="131157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Spongy bone </a:t>
            </a:r>
          </a:p>
          <a:p>
            <a:r>
              <a:rPr lang="en-US" sz="1600" b="0" dirty="0">
                <a:latin typeface="+mn-lt"/>
              </a:rPr>
              <a:t>marrow</a:t>
            </a:r>
          </a:p>
        </p:txBody>
      </p:sp>
      <p:sp>
        <p:nvSpPr>
          <p:cNvPr id="10" name="TextBox 12">
            <a:extLst>
              <a:ext uri="{FF2B5EF4-FFF2-40B4-BE49-F238E27FC236}">
                <a16:creationId xmlns:a16="http://schemas.microsoft.com/office/drawing/2014/main" id="{E84C7DC0-B05E-4A00-B434-8E325C916C39}"/>
              </a:ext>
            </a:extLst>
          </p:cNvPr>
          <p:cNvSpPr txBox="1">
            <a:spLocks noChangeArrowheads="1"/>
          </p:cNvSpPr>
          <p:nvPr/>
        </p:nvSpPr>
        <p:spPr bwMode="auto">
          <a:xfrm>
            <a:off x="6897096" y="2936367"/>
            <a:ext cx="124572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yellow bone </a:t>
            </a:r>
          </a:p>
          <a:p>
            <a:r>
              <a:rPr lang="en-US" sz="1600" b="0" dirty="0">
                <a:latin typeface="+mn-lt"/>
              </a:rPr>
              <a:t>marrow</a:t>
            </a:r>
          </a:p>
        </p:txBody>
      </p:sp>
      <p:cxnSp>
        <p:nvCxnSpPr>
          <p:cNvPr id="12" name="Straight Arrow Connector 11">
            <a:extLst>
              <a:ext uri="{FF2B5EF4-FFF2-40B4-BE49-F238E27FC236}">
                <a16:creationId xmlns:a16="http://schemas.microsoft.com/office/drawing/2014/main" id="{CCD1D5AA-0E63-4D0C-B11E-9C982715195E}"/>
              </a:ext>
            </a:extLst>
          </p:cNvPr>
          <p:cNvCxnSpPr>
            <a:stCxn id="8" idx="2"/>
          </p:cNvCxnSpPr>
          <p:nvPr/>
        </p:nvCxnSpPr>
        <p:spPr>
          <a:xfrm flipH="1">
            <a:off x="7161078" y="1418832"/>
            <a:ext cx="537268" cy="3246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CDABC5B-D319-4E23-AB0A-1739EB231AC1}"/>
              </a:ext>
            </a:extLst>
          </p:cNvPr>
          <p:cNvCxnSpPr>
            <a:stCxn id="10" idx="1"/>
          </p:cNvCxnSpPr>
          <p:nvPr/>
        </p:nvCxnSpPr>
        <p:spPr>
          <a:xfrm flipH="1" flipV="1">
            <a:off x="6669024" y="2840735"/>
            <a:ext cx="228072" cy="3880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94862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a:t>Structure of the thymus</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208878" y="1698941"/>
            <a:ext cx="3886200" cy="4351338"/>
          </a:xfrm>
        </p:spPr>
        <p:txBody>
          <a:bodyPr>
            <a:normAutofit fontScale="92500" lnSpcReduction="10000"/>
          </a:bodyPr>
          <a:lstStyle/>
          <a:p>
            <a:r>
              <a:rPr lang="en-GB" dirty="0"/>
              <a:t>The thymus serves as the primary lymphoid organ for the development of T cells. </a:t>
            </a:r>
          </a:p>
          <a:p>
            <a:r>
              <a:rPr lang="en-GB" dirty="0"/>
              <a:t>The adult mammalian thymus is a pyramid-shaped organ formed of two structurally identical lobes.</a:t>
            </a:r>
          </a:p>
          <a:p>
            <a:r>
              <a:rPr lang="en-GB" dirty="0"/>
              <a:t>Lobules consist of a cortex and a medulla.</a:t>
            </a:r>
          </a:p>
          <a:p>
            <a:r>
              <a:rPr lang="en-GB" dirty="0"/>
              <a:t>The thymic stroma consists of a network of epithelial cells that participate in the positive and negative selection. </a:t>
            </a:r>
          </a:p>
          <a:p>
            <a:endParaRPr lang="fr-CH" dirty="0"/>
          </a:p>
        </p:txBody>
      </p:sp>
      <p:pic>
        <p:nvPicPr>
          <p:cNvPr id="13" name="Picture 1">
            <a:extLst>
              <a:ext uri="{FF2B5EF4-FFF2-40B4-BE49-F238E27FC236}">
                <a16:creationId xmlns:a16="http://schemas.microsoft.com/office/drawing/2014/main" id="{CE196FF4-3127-442D-B461-71C1E37286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0377" y="914082"/>
            <a:ext cx="1655762"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a:extLst>
              <a:ext uri="{FF2B5EF4-FFF2-40B4-BE49-F238E27FC236}">
                <a16:creationId xmlns:a16="http://schemas.microsoft.com/office/drawing/2014/main" id="{CC5E994E-175D-45DD-A2F2-CC6963FAD7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0377" y="2688589"/>
            <a:ext cx="3302000" cy="395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7F2C96-6D16-497F-ACAF-3AFAFF8DFB88}"/>
              </a:ext>
            </a:extLst>
          </p:cNvPr>
          <p:cNvSpPr/>
          <p:nvPr/>
        </p:nvSpPr>
        <p:spPr>
          <a:xfrm>
            <a:off x="7607676" y="2688589"/>
            <a:ext cx="1336823" cy="258191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b="1" dirty="0">
                <a:solidFill>
                  <a:schemeClr val="tx1"/>
                </a:solidFill>
              </a:rPr>
              <a:t>Cortex</a:t>
            </a:r>
          </a:p>
        </p:txBody>
      </p:sp>
      <p:sp>
        <p:nvSpPr>
          <p:cNvPr id="17" name="Rectangle 16">
            <a:extLst>
              <a:ext uri="{FF2B5EF4-FFF2-40B4-BE49-F238E27FC236}">
                <a16:creationId xmlns:a16="http://schemas.microsoft.com/office/drawing/2014/main" id="{700A37F0-6B83-4D1F-875F-5117401FA0E3}"/>
              </a:ext>
            </a:extLst>
          </p:cNvPr>
          <p:cNvSpPr/>
          <p:nvPr/>
        </p:nvSpPr>
        <p:spPr>
          <a:xfrm>
            <a:off x="7607676" y="5363139"/>
            <a:ext cx="1336823" cy="128467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b="1" dirty="0" err="1">
                <a:solidFill>
                  <a:schemeClr val="tx1"/>
                </a:solidFill>
              </a:rPr>
              <a:t>Medulla</a:t>
            </a:r>
            <a:endParaRPr lang="fr-CH" sz="2400" b="1" dirty="0">
              <a:solidFill>
                <a:schemeClr val="tx1"/>
              </a:solidFill>
            </a:endParaRPr>
          </a:p>
        </p:txBody>
      </p:sp>
      <p:sp>
        <p:nvSpPr>
          <p:cNvPr id="8" name="TextBox 4">
            <a:extLst>
              <a:ext uri="{FF2B5EF4-FFF2-40B4-BE49-F238E27FC236}">
                <a16:creationId xmlns:a16="http://schemas.microsoft.com/office/drawing/2014/main" id="{590D62C9-6D0C-4D7D-B571-EA7862CF182E}"/>
              </a:ext>
            </a:extLst>
          </p:cNvPr>
          <p:cNvSpPr txBox="1">
            <a:spLocks noChangeArrowheads="1"/>
          </p:cNvSpPr>
          <p:nvPr/>
        </p:nvSpPr>
        <p:spPr bwMode="auto">
          <a:xfrm>
            <a:off x="4604411" y="3046254"/>
            <a:ext cx="19670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Cortical epithelial cell</a:t>
            </a:r>
          </a:p>
        </p:txBody>
      </p:sp>
      <p:sp>
        <p:nvSpPr>
          <p:cNvPr id="10" name="TextBox 12">
            <a:extLst>
              <a:ext uri="{FF2B5EF4-FFF2-40B4-BE49-F238E27FC236}">
                <a16:creationId xmlns:a16="http://schemas.microsoft.com/office/drawing/2014/main" id="{E84C7DC0-B05E-4A00-B434-8E325C916C39}"/>
              </a:ext>
            </a:extLst>
          </p:cNvPr>
          <p:cNvSpPr txBox="1">
            <a:spLocks noChangeArrowheads="1"/>
          </p:cNvSpPr>
          <p:nvPr/>
        </p:nvSpPr>
        <p:spPr bwMode="auto">
          <a:xfrm>
            <a:off x="5844780" y="3661704"/>
            <a:ext cx="11527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thymocytes</a:t>
            </a:r>
          </a:p>
        </p:txBody>
      </p:sp>
      <p:cxnSp>
        <p:nvCxnSpPr>
          <p:cNvPr id="12" name="Straight Arrow Connector 11">
            <a:extLst>
              <a:ext uri="{FF2B5EF4-FFF2-40B4-BE49-F238E27FC236}">
                <a16:creationId xmlns:a16="http://schemas.microsoft.com/office/drawing/2014/main" id="{CCD1D5AA-0E63-4D0C-B11E-9C982715195E}"/>
              </a:ext>
            </a:extLst>
          </p:cNvPr>
          <p:cNvCxnSpPr>
            <a:cxnSpLocks/>
            <a:stCxn id="8" idx="2"/>
          </p:cNvCxnSpPr>
          <p:nvPr/>
        </p:nvCxnSpPr>
        <p:spPr>
          <a:xfrm>
            <a:off x="5587950" y="3384808"/>
            <a:ext cx="983538" cy="1766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CDABC5B-D319-4E23-AB0A-1739EB231AC1}"/>
              </a:ext>
            </a:extLst>
          </p:cNvPr>
          <p:cNvCxnSpPr>
            <a:cxnSpLocks/>
            <a:stCxn id="10" idx="1"/>
          </p:cNvCxnSpPr>
          <p:nvPr/>
        </p:nvCxnSpPr>
        <p:spPr>
          <a:xfrm flipH="1">
            <a:off x="5587950" y="3830981"/>
            <a:ext cx="25683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3CE9618C-61CA-45A9-AF69-43B1CD730BAD}"/>
              </a:ext>
            </a:extLst>
          </p:cNvPr>
          <p:cNvCxnSpPr>
            <a:stCxn id="10" idx="1"/>
          </p:cNvCxnSpPr>
          <p:nvPr/>
        </p:nvCxnSpPr>
        <p:spPr>
          <a:xfrm flipH="1" flipV="1">
            <a:off x="5291328" y="3661704"/>
            <a:ext cx="553452" cy="1692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4">
            <a:extLst>
              <a:ext uri="{FF2B5EF4-FFF2-40B4-BE49-F238E27FC236}">
                <a16:creationId xmlns:a16="http://schemas.microsoft.com/office/drawing/2014/main" id="{B6E6AF80-B79E-4F06-8660-FF91CBE26D2E}"/>
              </a:ext>
            </a:extLst>
          </p:cNvPr>
          <p:cNvSpPr txBox="1">
            <a:spLocks noChangeArrowheads="1"/>
          </p:cNvSpPr>
          <p:nvPr/>
        </p:nvSpPr>
        <p:spPr bwMode="auto">
          <a:xfrm>
            <a:off x="4464203" y="4390024"/>
            <a:ext cx="12199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macrophage</a:t>
            </a:r>
          </a:p>
        </p:txBody>
      </p:sp>
      <p:cxnSp>
        <p:nvCxnSpPr>
          <p:cNvPr id="24" name="Straight Arrow Connector 23">
            <a:extLst>
              <a:ext uri="{FF2B5EF4-FFF2-40B4-BE49-F238E27FC236}">
                <a16:creationId xmlns:a16="http://schemas.microsoft.com/office/drawing/2014/main" id="{354CBBE8-93B7-4F32-96D9-C775720177FB}"/>
              </a:ext>
            </a:extLst>
          </p:cNvPr>
          <p:cNvCxnSpPr>
            <a:cxnSpLocks/>
            <a:stCxn id="23" idx="2"/>
          </p:cNvCxnSpPr>
          <p:nvPr/>
        </p:nvCxnSpPr>
        <p:spPr>
          <a:xfrm>
            <a:off x="5074178" y="4728578"/>
            <a:ext cx="513772" cy="1187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TextBox 4">
            <a:extLst>
              <a:ext uri="{FF2B5EF4-FFF2-40B4-BE49-F238E27FC236}">
                <a16:creationId xmlns:a16="http://schemas.microsoft.com/office/drawing/2014/main" id="{6EAF382B-BD70-463A-B6BB-839514992045}"/>
              </a:ext>
            </a:extLst>
          </p:cNvPr>
          <p:cNvSpPr txBox="1">
            <a:spLocks noChangeArrowheads="1"/>
          </p:cNvSpPr>
          <p:nvPr/>
        </p:nvSpPr>
        <p:spPr bwMode="auto">
          <a:xfrm>
            <a:off x="4200377" y="5582196"/>
            <a:ext cx="127791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Dendritic cell</a:t>
            </a:r>
          </a:p>
        </p:txBody>
      </p:sp>
      <p:cxnSp>
        <p:nvCxnSpPr>
          <p:cNvPr id="29" name="Straight Arrow Connector 28">
            <a:extLst>
              <a:ext uri="{FF2B5EF4-FFF2-40B4-BE49-F238E27FC236}">
                <a16:creationId xmlns:a16="http://schemas.microsoft.com/office/drawing/2014/main" id="{FD22CC13-BF6F-4C31-BB2B-19EBC4E97807}"/>
              </a:ext>
            </a:extLst>
          </p:cNvPr>
          <p:cNvCxnSpPr>
            <a:cxnSpLocks/>
            <a:stCxn id="28" idx="2"/>
          </p:cNvCxnSpPr>
          <p:nvPr/>
        </p:nvCxnSpPr>
        <p:spPr>
          <a:xfrm>
            <a:off x="4839334" y="5920750"/>
            <a:ext cx="234844" cy="1187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TextBox 4">
            <a:extLst>
              <a:ext uri="{FF2B5EF4-FFF2-40B4-BE49-F238E27FC236}">
                <a16:creationId xmlns:a16="http://schemas.microsoft.com/office/drawing/2014/main" id="{60449631-5989-4F66-BB64-BFEB589206FD}"/>
              </a:ext>
            </a:extLst>
          </p:cNvPr>
          <p:cNvSpPr txBox="1">
            <a:spLocks noChangeArrowheads="1"/>
          </p:cNvSpPr>
          <p:nvPr/>
        </p:nvSpPr>
        <p:spPr bwMode="auto">
          <a:xfrm>
            <a:off x="5291328" y="5363139"/>
            <a:ext cx="21814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en-US" sz="1600" b="0" dirty="0">
                <a:latin typeface="+mn-lt"/>
              </a:rPr>
              <a:t>Medullary epithelial cell</a:t>
            </a:r>
          </a:p>
        </p:txBody>
      </p:sp>
      <p:cxnSp>
        <p:nvCxnSpPr>
          <p:cNvPr id="32" name="Straight Arrow Connector 31">
            <a:extLst>
              <a:ext uri="{FF2B5EF4-FFF2-40B4-BE49-F238E27FC236}">
                <a16:creationId xmlns:a16="http://schemas.microsoft.com/office/drawing/2014/main" id="{359DEC6A-6243-4E05-9F89-0678E360512F}"/>
              </a:ext>
            </a:extLst>
          </p:cNvPr>
          <p:cNvCxnSpPr>
            <a:cxnSpLocks/>
            <a:stCxn id="31" idx="2"/>
          </p:cNvCxnSpPr>
          <p:nvPr/>
        </p:nvCxnSpPr>
        <p:spPr>
          <a:xfrm flipH="1">
            <a:off x="6165129" y="5701693"/>
            <a:ext cx="216915" cy="1187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0504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12F8-31D1-42F1-B577-7C21879E15E8}"/>
              </a:ext>
            </a:extLst>
          </p:cNvPr>
          <p:cNvSpPr>
            <a:spLocks noGrp="1"/>
          </p:cNvSpPr>
          <p:nvPr>
            <p:ph type="title"/>
          </p:nvPr>
        </p:nvSpPr>
        <p:spPr/>
        <p:txBody>
          <a:bodyPr/>
          <a:lstStyle/>
          <a:p>
            <a:r>
              <a:rPr lang="fr-CH" dirty="0"/>
              <a:t>Thymocyte </a:t>
            </a:r>
            <a:r>
              <a:rPr lang="fr-CH" dirty="0" err="1"/>
              <a:t>development</a:t>
            </a:r>
            <a:endParaRPr lang="fr-CH" dirty="0"/>
          </a:p>
        </p:txBody>
      </p:sp>
      <p:sp>
        <p:nvSpPr>
          <p:cNvPr id="6" name="Content Placeholder 5">
            <a:extLst>
              <a:ext uri="{FF2B5EF4-FFF2-40B4-BE49-F238E27FC236}">
                <a16:creationId xmlns:a16="http://schemas.microsoft.com/office/drawing/2014/main" id="{CF654BAD-B585-4F23-8761-CE9FF8B945EB}"/>
              </a:ext>
            </a:extLst>
          </p:cNvPr>
          <p:cNvSpPr>
            <a:spLocks noGrp="1"/>
          </p:cNvSpPr>
          <p:nvPr>
            <p:ph idx="1"/>
          </p:nvPr>
        </p:nvSpPr>
        <p:spPr>
          <a:xfrm>
            <a:off x="409194" y="6186774"/>
            <a:ext cx="8734806" cy="668693"/>
          </a:xfrm>
        </p:spPr>
        <p:txBody>
          <a:bodyPr>
            <a:normAutofit/>
          </a:bodyPr>
          <a:lstStyle/>
          <a:p>
            <a:pPr marL="0" indent="0">
              <a:spcBef>
                <a:spcPts val="0"/>
              </a:spcBef>
              <a:buNone/>
            </a:pPr>
            <a:r>
              <a:rPr lang="en-GB" sz="2000" dirty="0"/>
              <a:t>A video on T cell maturation in the thymus: </a:t>
            </a:r>
            <a:r>
              <a:rPr lang="en-GB" sz="2000" dirty="0">
                <a:hlinkClick r:id="rId2"/>
              </a:rPr>
              <a:t>https://www.youtube.com/watch?v=odLLr6mjaUQ</a:t>
            </a:r>
            <a:endParaRPr lang="en-GB" sz="2000" dirty="0"/>
          </a:p>
          <a:p>
            <a:pPr marL="0" indent="0">
              <a:buNone/>
            </a:pPr>
            <a:endParaRPr lang="fr-CH" sz="2000" dirty="0"/>
          </a:p>
        </p:txBody>
      </p:sp>
      <p:pic>
        <p:nvPicPr>
          <p:cNvPr id="5" name="Image 1" descr="mooc_3dia_37.jpg">
            <a:extLst>
              <a:ext uri="{FF2B5EF4-FFF2-40B4-BE49-F238E27FC236}">
                <a16:creationId xmlns:a16="http://schemas.microsoft.com/office/drawing/2014/main" id="{80FDD5D0-8C46-47E5-A057-0C482A95B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766401"/>
            <a:ext cx="8136904" cy="5424602"/>
          </a:xfrm>
          <a:prstGeom prst="rect">
            <a:avLst/>
          </a:prstGeom>
        </p:spPr>
      </p:pic>
    </p:spTree>
    <p:extLst>
      <p:ext uri="{BB962C8B-B14F-4D97-AF65-F5344CB8AC3E}">
        <p14:creationId xmlns:p14="http://schemas.microsoft.com/office/powerpoint/2010/main" val="1035127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a:t>Intra-thymus </a:t>
            </a:r>
            <a:r>
              <a:rPr lang="fr-CH" dirty="0" err="1"/>
              <a:t>trafficking</a:t>
            </a:r>
            <a:endParaRPr lang="fr-CH" dirty="0"/>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99150" y="1089341"/>
            <a:ext cx="3720635" cy="4351338"/>
          </a:xfrm>
        </p:spPr>
        <p:txBody>
          <a:bodyPr>
            <a:noAutofit/>
          </a:bodyPr>
          <a:lstStyle/>
          <a:p>
            <a:r>
              <a:rPr lang="en-GB" sz="1800" dirty="0"/>
              <a:t>T lymphocyte progenitors produced in the bone marrow enter the thymus via the post-capillary venules.</a:t>
            </a:r>
          </a:p>
          <a:p>
            <a:r>
              <a:rPr lang="en-GB" sz="1800" dirty="0"/>
              <a:t>Progenitors migrate to the cortex where they proliferate and  rearrange their TCR genes, become double positive and express CD4 and CD8 co-receptors.</a:t>
            </a:r>
          </a:p>
          <a:p>
            <a:r>
              <a:rPr lang="en-GB" sz="1800" dirty="0"/>
              <a:t>Double-positive thymocytes undergo positive selection.</a:t>
            </a:r>
          </a:p>
          <a:p>
            <a:r>
              <a:rPr lang="en-GB" sz="1800" dirty="0"/>
              <a:t>They become single-positive and</a:t>
            </a:r>
            <a:br>
              <a:rPr lang="en-GB" sz="1800" dirty="0"/>
            </a:br>
            <a:r>
              <a:rPr lang="en-GB" sz="1800" dirty="0"/>
              <a:t>express either CD4 or CD8 co-receptors.</a:t>
            </a:r>
          </a:p>
          <a:p>
            <a:r>
              <a:rPr lang="en-GB" sz="1800" dirty="0"/>
              <a:t>Single-positive thymocyte migrate to the medulla where they undergo negative selection.</a:t>
            </a:r>
          </a:p>
          <a:p>
            <a:r>
              <a:rPr lang="en-GB" sz="1800" dirty="0"/>
              <a:t>Mature CD4 and CD8 T cells leave the thymus through the post-capillary venules.</a:t>
            </a:r>
          </a:p>
          <a:p>
            <a:endParaRPr lang="en-GB" sz="1800" dirty="0"/>
          </a:p>
          <a:p>
            <a:endParaRPr lang="en-GB" sz="1800" dirty="0"/>
          </a:p>
          <a:p>
            <a:endParaRPr lang="en-GB" sz="1800" dirty="0"/>
          </a:p>
          <a:p>
            <a:endParaRPr lang="fr-CH" sz="1800" dirty="0"/>
          </a:p>
        </p:txBody>
      </p:sp>
      <p:pic>
        <p:nvPicPr>
          <p:cNvPr id="19" name="5557_all.mp4">
            <a:hlinkClick r:id="" action="ppaction://media"/>
            <a:extLst>
              <a:ext uri="{FF2B5EF4-FFF2-40B4-BE49-F238E27FC236}">
                <a16:creationId xmlns:a16="http://schemas.microsoft.com/office/drawing/2014/main" id="{B66479D4-C10F-4FD4-8289-9F36001787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9785" y="1502551"/>
            <a:ext cx="5324215" cy="4259372"/>
          </a:xfrm>
          <a:prstGeom prst="rect">
            <a:avLst/>
          </a:prstGeom>
        </p:spPr>
      </p:pic>
    </p:spTree>
    <p:extLst>
      <p:ext uri="{BB962C8B-B14F-4D97-AF65-F5344CB8AC3E}">
        <p14:creationId xmlns:p14="http://schemas.microsoft.com/office/powerpoint/2010/main" val="480270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746261"/>
          </a:xfrm>
        </p:spPr>
        <p:txBody>
          <a:bodyPr>
            <a:normAutofit fontScale="90000"/>
          </a:bodyPr>
          <a:lstStyle/>
          <a:p>
            <a:br>
              <a:rPr lang="en-GB" sz="3600" dirty="0"/>
            </a:br>
            <a:r>
              <a:rPr lang="en-GB" sz="3600" dirty="0"/>
              <a:t>III-1</a:t>
            </a:r>
            <a:br>
              <a:rPr lang="en-GB" sz="3600" dirty="0"/>
            </a:br>
            <a:r>
              <a:rPr lang="en-GB" sz="3600" dirty="0"/>
              <a:t>Structure of Lymphocyte Antigen Receptors</a:t>
            </a:r>
            <a:br>
              <a:rPr lang="en-GB" sz="3600" dirty="0"/>
            </a:br>
            <a:r>
              <a:rPr lang="en-GB" sz="3600" dirty="0"/>
              <a:t> </a:t>
            </a:r>
          </a:p>
        </p:txBody>
      </p:sp>
      <p:sp>
        <p:nvSpPr>
          <p:cNvPr id="3" name="Text Placeholder 2"/>
          <p:cNvSpPr>
            <a:spLocks noGrp="1"/>
          </p:cNvSpPr>
          <p:nvPr>
            <p:ph type="body" idx="1"/>
          </p:nvPr>
        </p:nvSpPr>
        <p:spPr>
          <a:xfrm>
            <a:off x="623888" y="3528000"/>
            <a:ext cx="7886700" cy="2561651"/>
          </a:xfrm>
        </p:spPr>
        <p:txBody>
          <a:bodyPr>
            <a:normAutofit/>
          </a:bodyPr>
          <a:lstStyle/>
          <a:p>
            <a:pPr marL="342900" indent="-342900">
              <a:buFont typeface="Arial" panose="020B0604020202020204" pitchFamily="34" charset="0"/>
              <a:buChar char="•"/>
            </a:pPr>
            <a:r>
              <a:rPr lang="en-GB" b="1" dirty="0"/>
              <a:t>Antibodies and B cell receptors</a:t>
            </a:r>
          </a:p>
          <a:p>
            <a:pPr marL="800100" lvl="1" indent="-342900">
              <a:buFont typeface="Courier New" panose="02070309020205020404" pitchFamily="49" charset="0"/>
              <a:buChar char="o"/>
            </a:pPr>
            <a:r>
              <a:rPr lang="en-GB" sz="2400" dirty="0">
                <a:solidFill>
                  <a:schemeClr val="tx1"/>
                </a:solidFill>
              </a:rPr>
              <a:t>Purification</a:t>
            </a:r>
          </a:p>
          <a:p>
            <a:pPr marL="800100" lvl="1" indent="-342900">
              <a:buFont typeface="Courier New" panose="02070309020205020404" pitchFamily="49" charset="0"/>
              <a:buChar char="o"/>
            </a:pPr>
            <a:r>
              <a:rPr lang="en-GB" sz="2400" dirty="0">
                <a:solidFill>
                  <a:schemeClr val="tx1"/>
                </a:solidFill>
              </a:rPr>
              <a:t>Structure</a:t>
            </a:r>
          </a:p>
          <a:p>
            <a:pPr marL="800100" lvl="1" indent="-342900">
              <a:buFont typeface="Courier New" panose="02070309020205020404" pitchFamily="49" charset="0"/>
              <a:buChar char="o"/>
            </a:pPr>
            <a:r>
              <a:rPr lang="en-GB" sz="2400" dirty="0">
                <a:solidFill>
                  <a:schemeClr val="tx1"/>
                </a:solidFill>
              </a:rPr>
              <a:t>Features of antigen recognition</a:t>
            </a:r>
          </a:p>
          <a:p>
            <a:pPr marL="342900" indent="-342900">
              <a:buFont typeface="Arial" panose="020B0604020202020204" pitchFamily="34" charset="0"/>
              <a:buChar char="•"/>
            </a:pPr>
            <a:r>
              <a:rPr lang="en-GB" b="1" dirty="0"/>
              <a:t>The T Cell receptor</a:t>
            </a:r>
          </a:p>
          <a:p>
            <a:pPr marL="342900" indent="-342900">
              <a:buFont typeface="Arial" panose="020B0604020202020204" pitchFamily="34" charset="0"/>
              <a:buChar char="•"/>
            </a:pPr>
            <a:r>
              <a:rPr lang="en-GB" b="1" dirty="0"/>
              <a:t>Summary</a:t>
            </a:r>
          </a:p>
        </p:txBody>
      </p:sp>
    </p:spTree>
    <p:extLst>
      <p:ext uri="{BB962C8B-B14F-4D97-AF65-F5344CB8AC3E}">
        <p14:creationId xmlns:p14="http://schemas.microsoft.com/office/powerpoint/2010/main" val="3947760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AB3C-1FCC-4961-AA04-FBC8A333556A}"/>
              </a:ext>
            </a:extLst>
          </p:cNvPr>
          <p:cNvSpPr>
            <a:spLocks noGrp="1"/>
          </p:cNvSpPr>
          <p:nvPr>
            <p:ph type="title"/>
          </p:nvPr>
        </p:nvSpPr>
        <p:spPr/>
        <p:txBody>
          <a:bodyPr/>
          <a:lstStyle/>
          <a:p>
            <a:r>
              <a:rPr lang="fr-CH" dirty="0" err="1"/>
              <a:t>Secondary</a:t>
            </a:r>
            <a:r>
              <a:rPr lang="fr-CH" dirty="0"/>
              <a:t> </a:t>
            </a:r>
            <a:r>
              <a:rPr lang="fr-CH" dirty="0" err="1"/>
              <a:t>lymphoid</a:t>
            </a:r>
            <a:r>
              <a:rPr lang="fr-CH" dirty="0"/>
              <a:t> </a:t>
            </a:r>
            <a:r>
              <a:rPr lang="fr-CH" dirty="0" err="1"/>
              <a:t>organs</a:t>
            </a:r>
            <a:endParaRPr lang="fr-CH" dirty="0"/>
          </a:p>
        </p:txBody>
      </p:sp>
      <p:sp>
        <p:nvSpPr>
          <p:cNvPr id="3" name="Content Placeholder 2">
            <a:extLst>
              <a:ext uri="{FF2B5EF4-FFF2-40B4-BE49-F238E27FC236}">
                <a16:creationId xmlns:a16="http://schemas.microsoft.com/office/drawing/2014/main" id="{EB794F15-A3C8-46F1-A4ED-A2ABFFD5627C}"/>
              </a:ext>
            </a:extLst>
          </p:cNvPr>
          <p:cNvSpPr>
            <a:spLocks noGrp="1"/>
          </p:cNvSpPr>
          <p:nvPr>
            <p:ph idx="1"/>
          </p:nvPr>
        </p:nvSpPr>
        <p:spPr>
          <a:xfrm>
            <a:off x="233629" y="1385861"/>
            <a:ext cx="4509059" cy="5365216"/>
          </a:xfrm>
        </p:spPr>
        <p:txBody>
          <a:bodyPr>
            <a:normAutofit/>
          </a:bodyPr>
          <a:lstStyle/>
          <a:p>
            <a:r>
              <a:rPr lang="en-GB" b="1" dirty="0">
                <a:solidFill>
                  <a:srgbClr val="C00000"/>
                </a:solidFill>
              </a:rPr>
              <a:t>Secondary lymphoid organs</a:t>
            </a:r>
            <a:r>
              <a:rPr lang="en-GB" dirty="0"/>
              <a:t> are the sites where adaptive immune responses are initiated and include</a:t>
            </a:r>
          </a:p>
          <a:p>
            <a:pPr lvl="1"/>
            <a:r>
              <a:rPr lang="en-GB" dirty="0"/>
              <a:t>the lymph nodes</a:t>
            </a:r>
          </a:p>
          <a:p>
            <a:pPr lvl="1"/>
            <a:r>
              <a:rPr lang="en-GB" dirty="0"/>
              <a:t>the spleen</a:t>
            </a:r>
          </a:p>
          <a:p>
            <a:pPr lvl="1"/>
            <a:r>
              <a:rPr lang="en-GB" dirty="0"/>
              <a:t>the mucosa-associated lymphoid tissue (MALT)</a:t>
            </a:r>
          </a:p>
          <a:p>
            <a:r>
              <a:rPr lang="en-GB" dirty="0"/>
              <a:t>Lymph nodes are secondary lymphoid organs in which naïve  lymphocytes encounter antigens drained by afferent lymphatics.</a:t>
            </a:r>
          </a:p>
          <a:p>
            <a:endParaRPr lang="fr-CH" dirty="0"/>
          </a:p>
        </p:txBody>
      </p:sp>
      <p:pic>
        <p:nvPicPr>
          <p:cNvPr id="5" name="Picture 10">
            <a:extLst>
              <a:ext uri="{FF2B5EF4-FFF2-40B4-BE49-F238E27FC236}">
                <a16:creationId xmlns:a16="http://schemas.microsoft.com/office/drawing/2014/main" id="{A13163E5-F640-4D65-8F21-E24BB51565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0" t="4011" r="3237" b="15345"/>
          <a:stretch/>
        </p:blipFill>
        <p:spPr bwMode="auto">
          <a:xfrm>
            <a:off x="4859731" y="1406954"/>
            <a:ext cx="4284269" cy="4576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5595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err="1"/>
              <a:t>Antigen</a:t>
            </a:r>
            <a:r>
              <a:rPr lang="fr-CH" dirty="0"/>
              <a:t> </a:t>
            </a:r>
            <a:r>
              <a:rPr lang="fr-CH" dirty="0" err="1"/>
              <a:t>sampling</a:t>
            </a:r>
            <a:r>
              <a:rPr lang="fr-CH" dirty="0"/>
              <a:t>, part I</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111342" y="962044"/>
            <a:ext cx="3509052" cy="4351338"/>
          </a:xfrm>
        </p:spPr>
        <p:txBody>
          <a:bodyPr>
            <a:noAutofit/>
          </a:bodyPr>
          <a:lstStyle/>
          <a:p>
            <a:pPr marL="0" indent="0">
              <a:buNone/>
            </a:pPr>
            <a:r>
              <a:rPr lang="en-GB" sz="1800" b="1" dirty="0"/>
              <a:t>Skin 	</a:t>
            </a:r>
            <a:r>
              <a:rPr lang="en-GB" sz="1800" dirty="0"/>
              <a:t>Antigens encountered in the skin are sampled by DCs and transported through the afferent lymphatics to the draining LN for presentation to lymphocytes.</a:t>
            </a:r>
          </a:p>
          <a:p>
            <a:pPr marL="0" indent="0">
              <a:buNone/>
            </a:pPr>
            <a:r>
              <a:rPr lang="en-GB" sz="1800" b="1" dirty="0"/>
              <a:t>MALT 	</a:t>
            </a:r>
            <a:r>
              <a:rPr lang="en-GB" sz="1800" dirty="0"/>
              <a:t>Antigens encountered in MALT structures are sampled by M cells which pass on intact antigen to underlying DCs. From there, DCs move to the paracortical region of MALT for presentation to local lymphocytes.</a:t>
            </a:r>
          </a:p>
          <a:p>
            <a:pPr marL="0" indent="0">
              <a:buNone/>
            </a:pPr>
            <a:r>
              <a:rPr lang="en-GB" sz="1800" b="1" dirty="0"/>
              <a:t>Draining lymph nodes  </a:t>
            </a:r>
            <a:r>
              <a:rPr lang="en-GB" sz="1800" dirty="0"/>
              <a:t>Antigens that enter epithelial tissues (skin and mucosae) and escape local sampling by DCs may be transported in soluble form through the afferent lymphatics to the draining LN. There antigens are sampled by  local DCs for presentation to recirculating naïve T cells.</a:t>
            </a:r>
          </a:p>
          <a:p>
            <a:pPr marL="0" indent="0">
              <a:buNone/>
            </a:pPr>
            <a:endParaRPr lang="en-GB" sz="1800" dirty="0"/>
          </a:p>
          <a:p>
            <a:pPr marL="0" indent="0">
              <a:buNone/>
            </a:pPr>
            <a:endParaRPr lang="en-GB" sz="1800" dirty="0"/>
          </a:p>
          <a:p>
            <a:pPr marL="0" indent="0">
              <a:buNone/>
            </a:pPr>
            <a:endParaRPr lang="fr-CH" sz="1800" dirty="0"/>
          </a:p>
        </p:txBody>
      </p:sp>
      <p:pic>
        <p:nvPicPr>
          <p:cNvPr id="5" name="4423_3.mp4">
            <a:hlinkClick r:id="" action="ppaction://media"/>
            <a:extLst>
              <a:ext uri="{FF2B5EF4-FFF2-40B4-BE49-F238E27FC236}">
                <a16:creationId xmlns:a16="http://schemas.microsoft.com/office/drawing/2014/main" id="{5CEC9C9B-6F5A-430E-9D71-45B4850277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20394" y="1778444"/>
            <a:ext cx="5523606" cy="3534938"/>
          </a:xfrm>
          <a:prstGeom prst="rect">
            <a:avLst/>
          </a:prstGeom>
        </p:spPr>
      </p:pic>
    </p:spTree>
    <p:extLst>
      <p:ext uri="{BB962C8B-B14F-4D97-AF65-F5344CB8AC3E}">
        <p14:creationId xmlns:p14="http://schemas.microsoft.com/office/powerpoint/2010/main" val="4070371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err="1"/>
              <a:t>Antigen</a:t>
            </a:r>
            <a:r>
              <a:rPr lang="fr-CH" dirty="0"/>
              <a:t> </a:t>
            </a:r>
            <a:r>
              <a:rPr lang="fr-CH" dirty="0" err="1"/>
              <a:t>sampling</a:t>
            </a:r>
            <a:r>
              <a:rPr lang="fr-CH" dirty="0"/>
              <a:t>, part II</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135726" y="1795667"/>
            <a:ext cx="3509052" cy="4351338"/>
          </a:xfrm>
        </p:spPr>
        <p:txBody>
          <a:bodyPr>
            <a:noAutofit/>
          </a:bodyPr>
          <a:lstStyle/>
          <a:p>
            <a:pPr marL="0" indent="0">
              <a:buNone/>
            </a:pPr>
            <a:r>
              <a:rPr lang="en-GB" sz="1800" b="1" dirty="0"/>
              <a:t>Spleen 	</a:t>
            </a:r>
            <a:r>
              <a:rPr lang="en-GB" sz="1800" dirty="0"/>
              <a:t>Antigens that enter the bloodstream are sampled by DCs in the spleen. </a:t>
            </a:r>
            <a:endParaRPr lang="fr-CH" sz="1800" dirty="0"/>
          </a:p>
        </p:txBody>
      </p:sp>
      <p:pic>
        <p:nvPicPr>
          <p:cNvPr id="6" name="4423_4.mp4">
            <a:hlinkClick r:id="" action="ppaction://media"/>
            <a:extLst>
              <a:ext uri="{FF2B5EF4-FFF2-40B4-BE49-F238E27FC236}">
                <a16:creationId xmlns:a16="http://schemas.microsoft.com/office/drawing/2014/main" id="{FD22244D-509E-4EBB-B174-97A3893D61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4052" y="1795667"/>
            <a:ext cx="5236945" cy="3770418"/>
          </a:xfrm>
          <a:prstGeom prst="rect">
            <a:avLst/>
          </a:prstGeom>
        </p:spPr>
      </p:pic>
    </p:spTree>
    <p:extLst>
      <p:ext uri="{BB962C8B-B14F-4D97-AF65-F5344CB8AC3E}">
        <p14:creationId xmlns:p14="http://schemas.microsoft.com/office/powerpoint/2010/main" val="1288169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2" descr="Capture d’écran 2017-09-27 à 14.40.34.png">
            <a:extLst>
              <a:ext uri="{FF2B5EF4-FFF2-40B4-BE49-F238E27FC236}">
                <a16:creationId xmlns:a16="http://schemas.microsoft.com/office/drawing/2014/main" id="{CFFE472A-0D5C-42B9-909D-AB67C30110F4}"/>
              </a:ext>
            </a:extLst>
          </p:cNvPr>
          <p:cNvPicPr>
            <a:picLocks noChangeAspect="1"/>
          </p:cNvPicPr>
          <p:nvPr/>
        </p:nvPicPr>
        <p:blipFill rotWithShape="1">
          <a:blip r:embed="rId2">
            <a:extLst>
              <a:ext uri="{28A0092B-C50C-407E-A947-70E740481C1C}">
                <a14:useLocalDpi xmlns:a14="http://schemas.microsoft.com/office/drawing/2010/main" val="0"/>
              </a:ext>
            </a:extLst>
          </a:blip>
          <a:srcRect l="5739" r="3719" b="-3"/>
          <a:stretch/>
        </p:blipFill>
        <p:spPr>
          <a:xfrm>
            <a:off x="5191016" y="2542145"/>
            <a:ext cx="3192999" cy="2918298"/>
          </a:xfrm>
          <a:prstGeom prst="rect">
            <a:avLst/>
          </a:prstGeom>
        </p:spPr>
      </p:pic>
      <p:sp>
        <p:nvSpPr>
          <p:cNvPr id="2" name="Title 1">
            <a:extLst>
              <a:ext uri="{FF2B5EF4-FFF2-40B4-BE49-F238E27FC236}">
                <a16:creationId xmlns:a16="http://schemas.microsoft.com/office/drawing/2014/main" id="{B3A4F54A-74EA-4E7E-B1AE-2FE17320AE90}"/>
              </a:ext>
            </a:extLst>
          </p:cNvPr>
          <p:cNvSpPr>
            <a:spLocks noGrp="1"/>
          </p:cNvSpPr>
          <p:nvPr>
            <p:ph type="title"/>
          </p:nvPr>
        </p:nvSpPr>
        <p:spPr>
          <a:xfrm>
            <a:off x="628650" y="365125"/>
            <a:ext cx="7886700" cy="1325563"/>
          </a:xfrm>
        </p:spPr>
        <p:txBody>
          <a:bodyPr>
            <a:normAutofit/>
          </a:bodyPr>
          <a:lstStyle/>
          <a:p>
            <a:r>
              <a:rPr lang="fr-CH" dirty="0"/>
              <a:t>The </a:t>
            </a:r>
            <a:r>
              <a:rPr lang="fr-CH" dirty="0" err="1"/>
              <a:t>lymph</a:t>
            </a:r>
            <a:r>
              <a:rPr lang="fr-CH" dirty="0"/>
              <a:t> </a:t>
            </a:r>
            <a:r>
              <a:rPr lang="fr-CH" dirty="0" err="1"/>
              <a:t>nodes</a:t>
            </a:r>
            <a:r>
              <a:rPr lang="fr-CH" dirty="0"/>
              <a:t> (LN)</a:t>
            </a:r>
          </a:p>
        </p:txBody>
      </p:sp>
      <p:sp>
        <p:nvSpPr>
          <p:cNvPr id="3" name="Content Placeholder 2">
            <a:extLst>
              <a:ext uri="{FF2B5EF4-FFF2-40B4-BE49-F238E27FC236}">
                <a16:creationId xmlns:a16="http://schemas.microsoft.com/office/drawing/2014/main" id="{35DF8993-AD1B-4F3E-8525-D92466338FBB}"/>
              </a:ext>
            </a:extLst>
          </p:cNvPr>
          <p:cNvSpPr>
            <a:spLocks noGrp="1"/>
          </p:cNvSpPr>
          <p:nvPr>
            <p:ph idx="1"/>
          </p:nvPr>
        </p:nvSpPr>
        <p:spPr>
          <a:xfrm>
            <a:off x="628650" y="1825625"/>
            <a:ext cx="4333494" cy="4351338"/>
          </a:xfrm>
        </p:spPr>
        <p:txBody>
          <a:bodyPr>
            <a:noAutofit/>
          </a:bodyPr>
          <a:lstStyle/>
          <a:p>
            <a:r>
              <a:rPr lang="en-GB" sz="1800" dirty="0"/>
              <a:t>The architecture of LNs is an ideal environment for lymphocytes to effectively encounter and respond to antigens.</a:t>
            </a:r>
          </a:p>
          <a:p>
            <a:r>
              <a:rPr lang="en-GB" sz="1800" dirty="0"/>
              <a:t>Primary follicles mature to secondary follicles and germinal </a:t>
            </a:r>
            <a:r>
              <a:rPr lang="en-GB" sz="1800" dirty="0" err="1"/>
              <a:t>centers</a:t>
            </a:r>
            <a:r>
              <a:rPr lang="en-GB" sz="1800" dirty="0"/>
              <a:t> after antigen challenge.</a:t>
            </a:r>
          </a:p>
          <a:p>
            <a:pPr>
              <a:spcBef>
                <a:spcPct val="20000"/>
              </a:spcBef>
            </a:pPr>
            <a:r>
              <a:rPr lang="en-US" sz="1800" b="1" dirty="0"/>
              <a:t>3 domains:</a:t>
            </a:r>
          </a:p>
          <a:p>
            <a:pPr lvl="1">
              <a:spcBef>
                <a:spcPct val="20000"/>
              </a:spcBef>
              <a:buFont typeface="Courier New" panose="02070309020205020404" pitchFamily="49" charset="0"/>
              <a:buChar char="o"/>
            </a:pPr>
            <a:r>
              <a:rPr lang="en-US" sz="1800" b="1" dirty="0"/>
              <a:t>Cortex</a:t>
            </a:r>
            <a:r>
              <a:rPr lang="en-US" sz="1800" dirty="0"/>
              <a:t>: lymphocytes (mostly B cells, macrophages and Follicular </a:t>
            </a:r>
            <a:r>
              <a:rPr lang="en-US" sz="1800" dirty="0" err="1"/>
              <a:t>Dentritic</a:t>
            </a:r>
            <a:r>
              <a:rPr lang="en-US" sz="1800" dirty="0"/>
              <a:t> cells (FDCs) in primary follicles)</a:t>
            </a:r>
          </a:p>
          <a:p>
            <a:pPr lvl="1">
              <a:spcBef>
                <a:spcPct val="20000"/>
              </a:spcBef>
              <a:buFont typeface="Courier New" panose="02070309020205020404" pitchFamily="49" charset="0"/>
              <a:buChar char="o"/>
            </a:pPr>
            <a:r>
              <a:rPr lang="en-US" sz="1800" b="1" dirty="0"/>
              <a:t>Paracortex</a:t>
            </a:r>
            <a:r>
              <a:rPr lang="en-US" sz="1800" dirty="0"/>
              <a:t>: mainly T cells and DCs (migrated from tissues)</a:t>
            </a:r>
          </a:p>
          <a:p>
            <a:pPr lvl="1">
              <a:spcBef>
                <a:spcPct val="20000"/>
              </a:spcBef>
              <a:buFont typeface="Courier New" panose="02070309020205020404" pitchFamily="49" charset="0"/>
              <a:buChar char="o"/>
            </a:pPr>
            <a:r>
              <a:rPr lang="en-US" sz="1800" b="1" dirty="0"/>
              <a:t>Medulla</a:t>
            </a:r>
            <a:r>
              <a:rPr lang="en-US" sz="1800" dirty="0"/>
              <a:t>: mainly Immunoglobulin-secreting plasma cells</a:t>
            </a:r>
          </a:p>
          <a:p>
            <a:endParaRPr lang="fr-CH" sz="1800" dirty="0"/>
          </a:p>
        </p:txBody>
      </p:sp>
      <p:sp>
        <p:nvSpPr>
          <p:cNvPr id="5" name="TextBox 4">
            <a:extLst>
              <a:ext uri="{FF2B5EF4-FFF2-40B4-BE49-F238E27FC236}">
                <a16:creationId xmlns:a16="http://schemas.microsoft.com/office/drawing/2014/main" id="{D1796952-69CA-4F1B-A1ED-8F32439BB98D}"/>
              </a:ext>
            </a:extLst>
          </p:cNvPr>
          <p:cNvSpPr txBox="1"/>
          <p:nvPr/>
        </p:nvSpPr>
        <p:spPr>
          <a:xfrm>
            <a:off x="7588156" y="2357479"/>
            <a:ext cx="795859" cy="369332"/>
          </a:xfrm>
          <a:prstGeom prst="rect">
            <a:avLst/>
          </a:prstGeom>
          <a:noFill/>
        </p:spPr>
        <p:txBody>
          <a:bodyPr wrap="none" rtlCol="0">
            <a:spAutoFit/>
          </a:bodyPr>
          <a:lstStyle/>
          <a:p>
            <a:r>
              <a:rPr lang="fr-CH" dirty="0"/>
              <a:t>Cortex</a:t>
            </a:r>
          </a:p>
        </p:txBody>
      </p:sp>
      <p:cxnSp>
        <p:nvCxnSpPr>
          <p:cNvPr id="7" name="Straight Arrow Connector 6">
            <a:extLst>
              <a:ext uri="{FF2B5EF4-FFF2-40B4-BE49-F238E27FC236}">
                <a16:creationId xmlns:a16="http://schemas.microsoft.com/office/drawing/2014/main" id="{BFD1FDB6-FE8C-4278-A281-9FEE9DF73075}"/>
              </a:ext>
            </a:extLst>
          </p:cNvPr>
          <p:cNvCxnSpPr>
            <a:cxnSpLocks/>
            <a:stCxn id="5" idx="2"/>
          </p:cNvCxnSpPr>
          <p:nvPr/>
        </p:nvCxnSpPr>
        <p:spPr>
          <a:xfrm flipH="1">
            <a:off x="7254240" y="2726811"/>
            <a:ext cx="731846" cy="5528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F787A13C-F067-4E47-9EA8-6B34A6F8E616}"/>
              </a:ext>
            </a:extLst>
          </p:cNvPr>
          <p:cNvSpPr txBox="1"/>
          <p:nvPr/>
        </p:nvSpPr>
        <p:spPr>
          <a:xfrm>
            <a:off x="7286149" y="5091111"/>
            <a:ext cx="1178592" cy="369332"/>
          </a:xfrm>
          <a:prstGeom prst="rect">
            <a:avLst/>
          </a:prstGeom>
          <a:noFill/>
        </p:spPr>
        <p:txBody>
          <a:bodyPr wrap="none" rtlCol="0">
            <a:spAutoFit/>
          </a:bodyPr>
          <a:lstStyle/>
          <a:p>
            <a:r>
              <a:rPr lang="fr-CH" dirty="0" err="1"/>
              <a:t>Paracortex</a:t>
            </a:r>
            <a:endParaRPr lang="fr-CH" dirty="0"/>
          </a:p>
        </p:txBody>
      </p:sp>
      <p:sp>
        <p:nvSpPr>
          <p:cNvPr id="12" name="TextBox 11">
            <a:extLst>
              <a:ext uri="{FF2B5EF4-FFF2-40B4-BE49-F238E27FC236}">
                <a16:creationId xmlns:a16="http://schemas.microsoft.com/office/drawing/2014/main" id="{63988DEA-A515-4728-A908-77BBDADD5503}"/>
              </a:ext>
            </a:extLst>
          </p:cNvPr>
          <p:cNvSpPr txBox="1"/>
          <p:nvPr/>
        </p:nvSpPr>
        <p:spPr>
          <a:xfrm>
            <a:off x="6328999" y="5643948"/>
            <a:ext cx="957313" cy="369332"/>
          </a:xfrm>
          <a:prstGeom prst="rect">
            <a:avLst/>
          </a:prstGeom>
          <a:noFill/>
        </p:spPr>
        <p:txBody>
          <a:bodyPr wrap="none" rtlCol="0">
            <a:spAutoFit/>
          </a:bodyPr>
          <a:lstStyle/>
          <a:p>
            <a:r>
              <a:rPr lang="fr-CH" dirty="0" err="1"/>
              <a:t>Medulla</a:t>
            </a:r>
            <a:endParaRPr lang="fr-CH" dirty="0"/>
          </a:p>
        </p:txBody>
      </p:sp>
      <p:cxnSp>
        <p:nvCxnSpPr>
          <p:cNvPr id="14" name="Straight Arrow Connector 13">
            <a:extLst>
              <a:ext uri="{FF2B5EF4-FFF2-40B4-BE49-F238E27FC236}">
                <a16:creationId xmlns:a16="http://schemas.microsoft.com/office/drawing/2014/main" id="{7C002C15-B43F-48F9-9B88-8D5CC2040A49}"/>
              </a:ext>
            </a:extLst>
          </p:cNvPr>
          <p:cNvCxnSpPr>
            <a:stCxn id="11" idx="0"/>
          </p:cNvCxnSpPr>
          <p:nvPr/>
        </p:nvCxnSpPr>
        <p:spPr>
          <a:xfrm flipH="1" flipV="1">
            <a:off x="7498080" y="4239654"/>
            <a:ext cx="377365" cy="8514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E90D26E1-7D6E-4E8B-B7A1-60F647A0D95F}"/>
              </a:ext>
            </a:extLst>
          </p:cNvPr>
          <p:cNvCxnSpPr>
            <a:stCxn id="12" idx="0"/>
          </p:cNvCxnSpPr>
          <p:nvPr/>
        </p:nvCxnSpPr>
        <p:spPr>
          <a:xfrm flipH="1" flipV="1">
            <a:off x="6787515" y="4389120"/>
            <a:ext cx="20141" cy="12548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28134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0819-DC48-4B7B-AA44-DE4DF2165D56}"/>
              </a:ext>
            </a:extLst>
          </p:cNvPr>
          <p:cNvSpPr>
            <a:spLocks noGrp="1"/>
          </p:cNvSpPr>
          <p:nvPr>
            <p:ph type="title"/>
          </p:nvPr>
        </p:nvSpPr>
        <p:spPr/>
        <p:txBody>
          <a:bodyPr/>
          <a:lstStyle/>
          <a:p>
            <a:r>
              <a:rPr lang="fr-CH" dirty="0" err="1"/>
              <a:t>Cell</a:t>
            </a:r>
            <a:r>
              <a:rPr lang="fr-CH" dirty="0"/>
              <a:t> </a:t>
            </a:r>
            <a:r>
              <a:rPr lang="fr-CH" dirty="0" err="1"/>
              <a:t>trafficking</a:t>
            </a:r>
            <a:r>
              <a:rPr lang="fr-CH" dirty="0"/>
              <a:t> in </a:t>
            </a:r>
            <a:r>
              <a:rPr lang="fr-CH" dirty="0" err="1"/>
              <a:t>lymph</a:t>
            </a:r>
            <a:r>
              <a:rPr lang="fr-CH" dirty="0"/>
              <a:t> </a:t>
            </a:r>
            <a:r>
              <a:rPr lang="fr-CH" dirty="0" err="1"/>
              <a:t>nodes</a:t>
            </a:r>
            <a:r>
              <a:rPr lang="fr-CH" dirty="0"/>
              <a:t>: </a:t>
            </a:r>
            <a:r>
              <a:rPr lang="fr-CH" dirty="0" err="1"/>
              <a:t>Dendritic</a:t>
            </a:r>
            <a:r>
              <a:rPr lang="fr-CH" dirty="0"/>
              <a:t> </a:t>
            </a:r>
            <a:r>
              <a:rPr lang="fr-CH" dirty="0" err="1"/>
              <a:t>Cells</a:t>
            </a:r>
            <a:endParaRPr lang="fr-CH" dirty="0"/>
          </a:p>
        </p:txBody>
      </p:sp>
      <p:sp>
        <p:nvSpPr>
          <p:cNvPr id="3" name="Content Placeholder 2">
            <a:extLst>
              <a:ext uri="{FF2B5EF4-FFF2-40B4-BE49-F238E27FC236}">
                <a16:creationId xmlns:a16="http://schemas.microsoft.com/office/drawing/2014/main" id="{941812D2-22A4-4B77-B1B7-53FEF50F1E87}"/>
              </a:ext>
            </a:extLst>
          </p:cNvPr>
          <p:cNvSpPr>
            <a:spLocks noGrp="1"/>
          </p:cNvSpPr>
          <p:nvPr>
            <p:ph idx="1"/>
          </p:nvPr>
        </p:nvSpPr>
        <p:spPr>
          <a:xfrm>
            <a:off x="1681257" y="903910"/>
            <a:ext cx="8734806" cy="5365216"/>
          </a:xfrm>
        </p:spPr>
        <p:txBody>
          <a:bodyPr>
            <a:normAutofit/>
          </a:bodyPr>
          <a:lstStyle/>
          <a:p>
            <a:pPr marL="0" indent="0">
              <a:buNone/>
            </a:pPr>
            <a:r>
              <a:rPr lang="fr-CH" sz="1800" dirty="0"/>
              <a:t>HEV: High </a:t>
            </a:r>
            <a:r>
              <a:rPr lang="fr-CH" sz="1800" dirty="0" err="1"/>
              <a:t>epithelial</a:t>
            </a:r>
            <a:r>
              <a:rPr lang="fr-CH" sz="1800" dirty="0"/>
              <a:t> </a:t>
            </a:r>
            <a:r>
              <a:rPr lang="fr-CH" sz="1800" dirty="0" err="1"/>
              <a:t>venules</a:t>
            </a:r>
            <a:endParaRPr lang="fr-CH" sz="1800" dirty="0"/>
          </a:p>
        </p:txBody>
      </p:sp>
      <p:pic>
        <p:nvPicPr>
          <p:cNvPr id="5" name="5593_1.mp4">
            <a:hlinkClick r:id="" action="ppaction://media"/>
            <a:extLst>
              <a:ext uri="{FF2B5EF4-FFF2-40B4-BE49-F238E27FC236}">
                <a16:creationId xmlns:a16="http://schemas.microsoft.com/office/drawing/2014/main" id="{37D62DEB-B90A-4FEF-A27C-5416E04BB1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1257" y="1309301"/>
            <a:ext cx="6199782" cy="4959825"/>
          </a:xfrm>
          <a:prstGeom prst="rect">
            <a:avLst/>
          </a:prstGeom>
        </p:spPr>
      </p:pic>
    </p:spTree>
    <p:extLst>
      <p:ext uri="{BB962C8B-B14F-4D97-AF65-F5344CB8AC3E}">
        <p14:creationId xmlns:p14="http://schemas.microsoft.com/office/powerpoint/2010/main" val="1095971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0819-DC48-4B7B-AA44-DE4DF2165D56}"/>
              </a:ext>
            </a:extLst>
          </p:cNvPr>
          <p:cNvSpPr>
            <a:spLocks noGrp="1"/>
          </p:cNvSpPr>
          <p:nvPr>
            <p:ph type="title"/>
          </p:nvPr>
        </p:nvSpPr>
        <p:spPr/>
        <p:txBody>
          <a:bodyPr/>
          <a:lstStyle/>
          <a:p>
            <a:r>
              <a:rPr lang="fr-CH" dirty="0" err="1"/>
              <a:t>Cell</a:t>
            </a:r>
            <a:r>
              <a:rPr lang="fr-CH" dirty="0"/>
              <a:t> </a:t>
            </a:r>
            <a:r>
              <a:rPr lang="fr-CH" dirty="0" err="1"/>
              <a:t>trafficking</a:t>
            </a:r>
            <a:r>
              <a:rPr lang="fr-CH" dirty="0"/>
              <a:t> in </a:t>
            </a:r>
            <a:r>
              <a:rPr lang="fr-CH" dirty="0" err="1"/>
              <a:t>lymph</a:t>
            </a:r>
            <a:r>
              <a:rPr lang="fr-CH" dirty="0"/>
              <a:t> </a:t>
            </a:r>
            <a:r>
              <a:rPr lang="fr-CH" dirty="0" err="1"/>
              <a:t>nodes</a:t>
            </a:r>
            <a:r>
              <a:rPr lang="fr-CH" dirty="0"/>
              <a:t>: T </a:t>
            </a:r>
            <a:r>
              <a:rPr lang="fr-CH" dirty="0" err="1"/>
              <a:t>Cells</a:t>
            </a:r>
            <a:endParaRPr lang="fr-CH" dirty="0"/>
          </a:p>
        </p:txBody>
      </p:sp>
      <p:sp>
        <p:nvSpPr>
          <p:cNvPr id="3" name="Content Placeholder 2">
            <a:extLst>
              <a:ext uri="{FF2B5EF4-FFF2-40B4-BE49-F238E27FC236}">
                <a16:creationId xmlns:a16="http://schemas.microsoft.com/office/drawing/2014/main" id="{941812D2-22A4-4B77-B1B7-53FEF50F1E87}"/>
              </a:ext>
            </a:extLst>
          </p:cNvPr>
          <p:cNvSpPr>
            <a:spLocks noGrp="1"/>
          </p:cNvSpPr>
          <p:nvPr>
            <p:ph idx="1"/>
          </p:nvPr>
        </p:nvSpPr>
        <p:spPr>
          <a:xfrm>
            <a:off x="1681257" y="903910"/>
            <a:ext cx="8734806" cy="5365216"/>
          </a:xfrm>
        </p:spPr>
        <p:txBody>
          <a:bodyPr>
            <a:normAutofit/>
          </a:bodyPr>
          <a:lstStyle/>
          <a:p>
            <a:pPr marL="0" indent="0">
              <a:buNone/>
            </a:pPr>
            <a:r>
              <a:rPr lang="fr-CH" sz="1800" dirty="0"/>
              <a:t>HEV: High </a:t>
            </a:r>
            <a:r>
              <a:rPr lang="fr-CH" sz="1800" dirty="0" err="1"/>
              <a:t>epithelial</a:t>
            </a:r>
            <a:r>
              <a:rPr lang="fr-CH" sz="1800" dirty="0"/>
              <a:t> </a:t>
            </a:r>
            <a:r>
              <a:rPr lang="fr-CH" sz="1800" dirty="0" err="1"/>
              <a:t>venules</a:t>
            </a:r>
            <a:endParaRPr lang="fr-CH" sz="1800" dirty="0"/>
          </a:p>
        </p:txBody>
      </p:sp>
      <p:pic>
        <p:nvPicPr>
          <p:cNvPr id="6" name="5593_2.mp4">
            <a:hlinkClick r:id="" action="ppaction://media"/>
            <a:extLst>
              <a:ext uri="{FF2B5EF4-FFF2-40B4-BE49-F238E27FC236}">
                <a16:creationId xmlns:a16="http://schemas.microsoft.com/office/drawing/2014/main" id="{D5EF0B11-FFBE-4FAD-98A6-9DF95E53D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1257" y="1321080"/>
            <a:ext cx="6154578" cy="4923662"/>
          </a:xfrm>
          <a:prstGeom prst="rect">
            <a:avLst/>
          </a:prstGeom>
        </p:spPr>
      </p:pic>
    </p:spTree>
    <p:extLst>
      <p:ext uri="{BB962C8B-B14F-4D97-AF65-F5344CB8AC3E}">
        <p14:creationId xmlns:p14="http://schemas.microsoft.com/office/powerpoint/2010/main" val="2352100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A378AD-144E-4B23-927E-B837F2AA83B9}"/>
              </a:ext>
            </a:extLst>
          </p:cNvPr>
          <p:cNvSpPr>
            <a:spLocks noGrp="1"/>
          </p:cNvSpPr>
          <p:nvPr>
            <p:ph type="title"/>
          </p:nvPr>
        </p:nvSpPr>
        <p:spPr/>
        <p:txBody>
          <a:bodyPr/>
          <a:lstStyle/>
          <a:p>
            <a:r>
              <a:rPr lang="fr-CH" dirty="0"/>
              <a:t>The spleen </a:t>
            </a:r>
            <a:r>
              <a:rPr lang="fr-CH" dirty="0" err="1"/>
              <a:t>consists</a:t>
            </a:r>
            <a:r>
              <a:rPr lang="fr-CH" dirty="0"/>
              <a:t> of </a:t>
            </a:r>
            <a:r>
              <a:rPr lang="fr-CH" dirty="0" err="1"/>
              <a:t>red</a:t>
            </a:r>
            <a:r>
              <a:rPr lang="fr-CH" dirty="0"/>
              <a:t> and white </a:t>
            </a:r>
            <a:r>
              <a:rPr lang="fr-CH" dirty="0" err="1"/>
              <a:t>pulp</a:t>
            </a:r>
            <a:endParaRPr lang="fr-CH" dirty="0"/>
          </a:p>
        </p:txBody>
      </p:sp>
      <p:sp>
        <p:nvSpPr>
          <p:cNvPr id="5" name="Content Placeholder 4">
            <a:extLst>
              <a:ext uri="{FF2B5EF4-FFF2-40B4-BE49-F238E27FC236}">
                <a16:creationId xmlns:a16="http://schemas.microsoft.com/office/drawing/2014/main" id="{D032C7BE-F2D7-4FDE-B29D-8E13EF21C8A4}"/>
              </a:ext>
            </a:extLst>
          </p:cNvPr>
          <p:cNvSpPr>
            <a:spLocks noGrp="1"/>
          </p:cNvSpPr>
          <p:nvPr>
            <p:ph sz="half" idx="1"/>
          </p:nvPr>
        </p:nvSpPr>
        <p:spPr>
          <a:xfrm>
            <a:off x="244870" y="1316736"/>
            <a:ext cx="4271010" cy="5079683"/>
          </a:xfrm>
        </p:spPr>
        <p:txBody>
          <a:bodyPr>
            <a:noAutofit/>
          </a:bodyPr>
          <a:lstStyle/>
          <a:p>
            <a:pPr marL="0" indent="0">
              <a:buNone/>
            </a:pPr>
            <a:r>
              <a:rPr lang="en-GB" sz="1800" b="1" dirty="0"/>
              <a:t>The red pulp</a:t>
            </a:r>
          </a:p>
          <a:p>
            <a:r>
              <a:rPr lang="en-GB" sz="1800" dirty="0"/>
              <a:t>participates in the clearance of cell debris and aged erythrocytes and leukocytes</a:t>
            </a:r>
          </a:p>
          <a:p>
            <a:r>
              <a:rPr lang="en-GB" sz="1800" dirty="0"/>
              <a:t>is composed of macrophages, red blood cells (removal), few lymphocytes</a:t>
            </a:r>
          </a:p>
          <a:p>
            <a:pPr marL="0" indent="0">
              <a:buNone/>
            </a:pPr>
            <a:r>
              <a:rPr lang="en-GB" sz="1800" b="1" dirty="0"/>
              <a:t>The white pulp </a:t>
            </a:r>
          </a:p>
          <a:p>
            <a:r>
              <a:rPr lang="en-GB" sz="1800" dirty="0"/>
              <a:t>acts as a secondary lymphoid organ able to trigger immune responses against blood-borne antigens.</a:t>
            </a:r>
          </a:p>
          <a:p>
            <a:r>
              <a:rPr lang="en-GB" sz="1800" dirty="0"/>
              <a:t>surrounds branches of splenic artery, forming the periarteriolar lymphoid sheath (PALS).</a:t>
            </a:r>
          </a:p>
          <a:p>
            <a:r>
              <a:rPr lang="en-GB" sz="1800" dirty="0"/>
              <a:t>is composed mainly of T cells. Primary B-cell follicles are attached to PALS and some contain germinal </a:t>
            </a:r>
            <a:r>
              <a:rPr lang="en-GB" sz="1800" dirty="0" err="1"/>
              <a:t>centers</a:t>
            </a:r>
            <a:r>
              <a:rPr lang="en-GB" sz="1800" dirty="0"/>
              <a:t>.</a:t>
            </a:r>
          </a:p>
          <a:p>
            <a:pPr marL="0" indent="0">
              <a:buNone/>
            </a:pPr>
            <a:endParaRPr lang="fr-CH" sz="1800" dirty="0"/>
          </a:p>
        </p:txBody>
      </p:sp>
      <p:pic>
        <p:nvPicPr>
          <p:cNvPr id="8" name="5662_1.mp4">
            <a:hlinkClick r:id="" action="ppaction://media"/>
            <a:extLst>
              <a:ext uri="{FF2B5EF4-FFF2-40B4-BE49-F238E27FC236}">
                <a16:creationId xmlns:a16="http://schemas.microsoft.com/office/drawing/2014/main" id="{3C3E55C7-F05D-4AD2-BBE8-EDFC53993B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5975" y="2002833"/>
            <a:ext cx="4728025" cy="3404015"/>
          </a:xfrm>
          <a:prstGeom prst="rect">
            <a:avLst/>
          </a:prstGeom>
        </p:spPr>
      </p:pic>
      <p:sp>
        <p:nvSpPr>
          <p:cNvPr id="9" name="TextBox 8">
            <a:extLst>
              <a:ext uri="{FF2B5EF4-FFF2-40B4-BE49-F238E27FC236}">
                <a16:creationId xmlns:a16="http://schemas.microsoft.com/office/drawing/2014/main" id="{04C5D3FB-B39E-4269-82A9-1755965C32B9}"/>
              </a:ext>
            </a:extLst>
          </p:cNvPr>
          <p:cNvSpPr txBox="1"/>
          <p:nvPr/>
        </p:nvSpPr>
        <p:spPr>
          <a:xfrm>
            <a:off x="5099685" y="2066843"/>
            <a:ext cx="1441485" cy="363736"/>
          </a:xfrm>
          <a:prstGeom prst="rect">
            <a:avLst/>
          </a:prstGeom>
          <a:solidFill>
            <a:schemeClr val="bg1"/>
          </a:solidFill>
        </p:spPr>
        <p:txBody>
          <a:bodyPr wrap="none" rtlCol="0">
            <a:spAutoFit/>
          </a:bodyPr>
          <a:lstStyle/>
          <a:p>
            <a:r>
              <a:rPr lang="en-US" sz="2000" dirty="0"/>
              <a:t>Splenic Vein</a:t>
            </a:r>
          </a:p>
        </p:txBody>
      </p:sp>
      <p:sp>
        <p:nvSpPr>
          <p:cNvPr id="10" name="TextBox 9">
            <a:extLst>
              <a:ext uri="{FF2B5EF4-FFF2-40B4-BE49-F238E27FC236}">
                <a16:creationId xmlns:a16="http://schemas.microsoft.com/office/drawing/2014/main" id="{A65EE49A-EB0A-43A9-A15B-15954EE6D1A7}"/>
              </a:ext>
            </a:extLst>
          </p:cNvPr>
          <p:cNvSpPr txBox="1"/>
          <p:nvPr/>
        </p:nvSpPr>
        <p:spPr>
          <a:xfrm>
            <a:off x="7419424" y="2026773"/>
            <a:ext cx="1643527" cy="363736"/>
          </a:xfrm>
          <a:prstGeom prst="rect">
            <a:avLst/>
          </a:prstGeom>
          <a:solidFill>
            <a:schemeClr val="bg1"/>
          </a:solidFill>
        </p:spPr>
        <p:txBody>
          <a:bodyPr wrap="none" rtlCol="0">
            <a:spAutoFit/>
          </a:bodyPr>
          <a:lstStyle/>
          <a:p>
            <a:r>
              <a:rPr lang="en-US" sz="2000" dirty="0"/>
              <a:t>Splenic Artery</a:t>
            </a:r>
          </a:p>
        </p:txBody>
      </p:sp>
      <p:sp>
        <p:nvSpPr>
          <p:cNvPr id="11" name="TextBox 10">
            <a:extLst>
              <a:ext uri="{FF2B5EF4-FFF2-40B4-BE49-F238E27FC236}">
                <a16:creationId xmlns:a16="http://schemas.microsoft.com/office/drawing/2014/main" id="{35045327-B746-4B5E-B1C1-07A4AF773884}"/>
              </a:ext>
            </a:extLst>
          </p:cNvPr>
          <p:cNvSpPr txBox="1"/>
          <p:nvPr/>
        </p:nvSpPr>
        <p:spPr>
          <a:xfrm>
            <a:off x="4739645" y="5163187"/>
            <a:ext cx="673902" cy="363736"/>
          </a:xfrm>
          <a:prstGeom prst="rect">
            <a:avLst/>
          </a:prstGeom>
          <a:solidFill>
            <a:schemeClr val="bg1"/>
          </a:solidFill>
        </p:spPr>
        <p:txBody>
          <a:bodyPr wrap="none" rtlCol="0">
            <a:spAutoFit/>
          </a:bodyPr>
          <a:lstStyle/>
          <a:p>
            <a:r>
              <a:rPr lang="en-US" sz="2000" dirty="0"/>
              <a:t>PALS</a:t>
            </a:r>
          </a:p>
        </p:txBody>
      </p:sp>
      <p:cxnSp>
        <p:nvCxnSpPr>
          <p:cNvPr id="12" name="Straight Connector 11">
            <a:extLst>
              <a:ext uri="{FF2B5EF4-FFF2-40B4-BE49-F238E27FC236}">
                <a16:creationId xmlns:a16="http://schemas.microsoft.com/office/drawing/2014/main" id="{5C941BA4-AD09-4B46-9A4D-405E66699AE8}"/>
              </a:ext>
            </a:extLst>
          </p:cNvPr>
          <p:cNvCxnSpPr/>
          <p:nvPr/>
        </p:nvCxnSpPr>
        <p:spPr bwMode="auto">
          <a:xfrm flipH="1">
            <a:off x="7619965" y="2418516"/>
            <a:ext cx="360040" cy="19638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1F76F2E8-A628-4905-ACB4-529D40DB8996}"/>
              </a:ext>
            </a:extLst>
          </p:cNvPr>
          <p:cNvCxnSpPr/>
          <p:nvPr/>
        </p:nvCxnSpPr>
        <p:spPr bwMode="auto">
          <a:xfrm flipH="1" flipV="1">
            <a:off x="6683861" y="2346508"/>
            <a:ext cx="288032" cy="19638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7F790456-7DE5-4B42-8737-1A24918B8877}"/>
              </a:ext>
            </a:extLst>
          </p:cNvPr>
          <p:cNvCxnSpPr/>
          <p:nvPr/>
        </p:nvCxnSpPr>
        <p:spPr bwMode="auto">
          <a:xfrm flipH="1">
            <a:off x="5603741" y="4601667"/>
            <a:ext cx="432048" cy="654618"/>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F3342960-608B-420A-8BEC-6BC373966350}"/>
              </a:ext>
            </a:extLst>
          </p:cNvPr>
          <p:cNvSpPr txBox="1"/>
          <p:nvPr/>
        </p:nvSpPr>
        <p:spPr>
          <a:xfrm>
            <a:off x="6035789" y="5235195"/>
            <a:ext cx="2588273" cy="363736"/>
          </a:xfrm>
          <a:prstGeom prst="rect">
            <a:avLst/>
          </a:prstGeom>
          <a:solidFill>
            <a:schemeClr val="bg1"/>
          </a:solidFill>
        </p:spPr>
        <p:txBody>
          <a:bodyPr wrap="none" rtlCol="0">
            <a:spAutoFit/>
          </a:bodyPr>
          <a:lstStyle/>
          <a:p>
            <a:r>
              <a:rPr lang="en-US" sz="2000" dirty="0"/>
              <a:t>Primary B cell </a:t>
            </a:r>
            <a:r>
              <a:rPr lang="en-US" sz="2000" dirty="0" err="1"/>
              <a:t>follicules</a:t>
            </a:r>
            <a:endParaRPr lang="en-US" sz="2000" dirty="0"/>
          </a:p>
        </p:txBody>
      </p:sp>
      <p:cxnSp>
        <p:nvCxnSpPr>
          <p:cNvPr id="16" name="Straight Connector 15">
            <a:extLst>
              <a:ext uri="{FF2B5EF4-FFF2-40B4-BE49-F238E27FC236}">
                <a16:creationId xmlns:a16="http://schemas.microsoft.com/office/drawing/2014/main" id="{4397C0A7-573B-4092-88D7-9B8F11B5A40E}"/>
              </a:ext>
            </a:extLst>
          </p:cNvPr>
          <p:cNvCxnSpPr/>
          <p:nvPr/>
        </p:nvCxnSpPr>
        <p:spPr bwMode="auto">
          <a:xfrm flipH="1">
            <a:off x="6899885" y="4673675"/>
            <a:ext cx="432048" cy="654618"/>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524347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3EE44-1EB8-4BF1-935B-E86D44BD9ADC}"/>
              </a:ext>
            </a:extLst>
          </p:cNvPr>
          <p:cNvSpPr>
            <a:spLocks noGrp="1"/>
          </p:cNvSpPr>
          <p:nvPr>
            <p:ph type="title"/>
          </p:nvPr>
        </p:nvSpPr>
        <p:spPr/>
        <p:txBody>
          <a:bodyPr>
            <a:normAutofit/>
          </a:bodyPr>
          <a:lstStyle/>
          <a:p>
            <a:r>
              <a:rPr lang="fr-CH" dirty="0" err="1"/>
              <a:t>Leukocyte</a:t>
            </a:r>
            <a:r>
              <a:rPr lang="fr-CH" dirty="0"/>
              <a:t> migration in the spleen</a:t>
            </a:r>
          </a:p>
        </p:txBody>
      </p:sp>
      <p:sp>
        <p:nvSpPr>
          <p:cNvPr id="3" name="Content Placeholder 2">
            <a:extLst>
              <a:ext uri="{FF2B5EF4-FFF2-40B4-BE49-F238E27FC236}">
                <a16:creationId xmlns:a16="http://schemas.microsoft.com/office/drawing/2014/main" id="{F2D22E3F-90AE-418D-ABBF-51CAA82A01A4}"/>
              </a:ext>
            </a:extLst>
          </p:cNvPr>
          <p:cNvSpPr>
            <a:spLocks noGrp="1"/>
          </p:cNvSpPr>
          <p:nvPr>
            <p:ph idx="1"/>
          </p:nvPr>
        </p:nvSpPr>
        <p:spPr/>
        <p:txBody>
          <a:bodyPr/>
          <a:lstStyle/>
          <a:p>
            <a:pPr marL="0" indent="0">
              <a:buNone/>
            </a:pPr>
            <a:r>
              <a:rPr lang="en-GB" dirty="0"/>
              <a:t>Blood-borne antigens enter the spleen via the splenic artery and are trapped by DCs in the PALS. DCs and lymphocytes enter through splenic artery.</a:t>
            </a:r>
          </a:p>
          <a:p>
            <a:endParaRPr lang="fr-CH" dirty="0"/>
          </a:p>
        </p:txBody>
      </p:sp>
      <p:pic>
        <p:nvPicPr>
          <p:cNvPr id="4" name="5662_2.mp4">
            <a:hlinkClick r:id="" action="ppaction://media"/>
            <a:extLst>
              <a:ext uri="{FF2B5EF4-FFF2-40B4-BE49-F238E27FC236}">
                <a16:creationId xmlns:a16="http://schemas.microsoft.com/office/drawing/2014/main" id="{4669A386-E557-461A-BC1C-B6989DD743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8503" y="1907322"/>
            <a:ext cx="6246993" cy="4497617"/>
          </a:xfrm>
          <a:prstGeom prst="rect">
            <a:avLst/>
          </a:prstGeom>
        </p:spPr>
      </p:pic>
    </p:spTree>
    <p:extLst>
      <p:ext uri="{BB962C8B-B14F-4D97-AF65-F5344CB8AC3E}">
        <p14:creationId xmlns:p14="http://schemas.microsoft.com/office/powerpoint/2010/main" val="398150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AB3C-1FCC-4961-AA04-FBC8A333556A}"/>
              </a:ext>
            </a:extLst>
          </p:cNvPr>
          <p:cNvSpPr>
            <a:spLocks noGrp="1"/>
          </p:cNvSpPr>
          <p:nvPr>
            <p:ph type="title"/>
          </p:nvPr>
        </p:nvSpPr>
        <p:spPr/>
        <p:txBody>
          <a:bodyPr/>
          <a:lstStyle/>
          <a:p>
            <a:r>
              <a:rPr lang="fr-CH"/>
              <a:t>The mucosa-associated lymphoid tissue (MALT)</a:t>
            </a:r>
            <a:endParaRPr lang="fr-CH" dirty="0"/>
          </a:p>
        </p:txBody>
      </p:sp>
      <p:sp>
        <p:nvSpPr>
          <p:cNvPr id="3" name="Content Placeholder 2">
            <a:extLst>
              <a:ext uri="{FF2B5EF4-FFF2-40B4-BE49-F238E27FC236}">
                <a16:creationId xmlns:a16="http://schemas.microsoft.com/office/drawing/2014/main" id="{EB794F15-A3C8-46F1-A4ED-A2ABFFD5627C}"/>
              </a:ext>
            </a:extLst>
          </p:cNvPr>
          <p:cNvSpPr>
            <a:spLocks noGrp="1"/>
          </p:cNvSpPr>
          <p:nvPr>
            <p:ph idx="1"/>
          </p:nvPr>
        </p:nvSpPr>
        <p:spPr/>
        <p:txBody>
          <a:bodyPr>
            <a:normAutofit/>
          </a:bodyPr>
          <a:lstStyle/>
          <a:p>
            <a:r>
              <a:rPr lang="en-GB" sz="1800" dirty="0"/>
              <a:t>The MALT is an organized lymphoid tissue associated with the mucosal tissues.</a:t>
            </a:r>
          </a:p>
          <a:p>
            <a:r>
              <a:rPr lang="en-GB" sz="1800" dirty="0"/>
              <a:t>Not all mucosal tissues contain organized lymphoid tissues.</a:t>
            </a:r>
            <a:br>
              <a:rPr lang="en-GB" sz="1800" dirty="0"/>
            </a:br>
            <a:r>
              <a:rPr lang="en-GB" sz="1800" dirty="0"/>
              <a:t>The MALT is present in the gastrointestinal and respiratory tracts, but not in the genital tract. </a:t>
            </a:r>
          </a:p>
          <a:p>
            <a:r>
              <a:rPr lang="en-GB" sz="1800" dirty="0"/>
              <a:t>The MALT includes: </a:t>
            </a:r>
          </a:p>
          <a:p>
            <a:pPr lvl="1">
              <a:buFont typeface="Courier New" panose="02070309020205020404" pitchFamily="49" charset="0"/>
              <a:buChar char="o"/>
            </a:pPr>
            <a:r>
              <a:rPr lang="en-GB" sz="1800" dirty="0"/>
              <a:t>the tonsils</a:t>
            </a:r>
          </a:p>
          <a:p>
            <a:pPr lvl="1">
              <a:buFont typeface="Courier New" panose="02070309020205020404" pitchFamily="49" charset="0"/>
              <a:buChar char="o"/>
            </a:pPr>
            <a:r>
              <a:rPr lang="en-GB" sz="1800" dirty="0"/>
              <a:t>the GALT </a:t>
            </a:r>
          </a:p>
          <a:p>
            <a:pPr lvl="2">
              <a:buFont typeface="Courier New" panose="02070309020205020404" pitchFamily="49" charset="0"/>
              <a:buChar char="o"/>
            </a:pPr>
            <a:r>
              <a:rPr lang="en-GB" dirty="0"/>
              <a:t>Peyer</a:t>
            </a:r>
            <a:r>
              <a:rPr lang="ja-JP" altLang="en-GB" dirty="0"/>
              <a:t>’</a:t>
            </a:r>
            <a:r>
              <a:rPr lang="en-GB" altLang="ja-JP" dirty="0"/>
              <a:t>s patches</a:t>
            </a:r>
          </a:p>
          <a:p>
            <a:pPr lvl="2">
              <a:buFont typeface="Courier New" panose="02070309020205020404" pitchFamily="49" charset="0"/>
              <a:buChar char="o"/>
            </a:pPr>
            <a:r>
              <a:rPr lang="en-GB" dirty="0"/>
              <a:t>the appendix</a:t>
            </a:r>
          </a:p>
          <a:p>
            <a:pPr lvl="2">
              <a:buFont typeface="Courier New" panose="02070309020205020404" pitchFamily="49" charset="0"/>
              <a:buChar char="o"/>
            </a:pPr>
            <a:r>
              <a:rPr lang="en-GB" dirty="0"/>
              <a:t>the follicles (colon &amp; rectum) </a:t>
            </a:r>
          </a:p>
          <a:p>
            <a:pPr lvl="1">
              <a:buFont typeface="Courier New" panose="02070309020205020404" pitchFamily="49" charset="0"/>
              <a:buChar char="o"/>
            </a:pPr>
            <a:r>
              <a:rPr lang="en-GB" sz="1800" dirty="0"/>
              <a:t>the BALT</a:t>
            </a:r>
            <a:endParaRPr lang="fr-CH" sz="1800" dirty="0"/>
          </a:p>
        </p:txBody>
      </p:sp>
      <p:pic>
        <p:nvPicPr>
          <p:cNvPr id="5" name="Picture 10">
            <a:extLst>
              <a:ext uri="{FF2B5EF4-FFF2-40B4-BE49-F238E27FC236}">
                <a16:creationId xmlns:a16="http://schemas.microsoft.com/office/drawing/2014/main" id="{A13163E5-F640-4D65-8F21-E24BB51565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0" t="4011" r="4054" b="16361"/>
          <a:stretch/>
        </p:blipFill>
        <p:spPr bwMode="auto">
          <a:xfrm>
            <a:off x="4335475" y="2016555"/>
            <a:ext cx="4247693" cy="451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5620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BBD5-A44C-4D5C-80C1-E76540C82163}"/>
              </a:ext>
            </a:extLst>
          </p:cNvPr>
          <p:cNvSpPr>
            <a:spLocks noGrp="1"/>
          </p:cNvSpPr>
          <p:nvPr>
            <p:ph type="title"/>
          </p:nvPr>
        </p:nvSpPr>
        <p:spPr/>
        <p:txBody>
          <a:bodyPr>
            <a:normAutofit/>
          </a:bodyPr>
          <a:lstStyle/>
          <a:p>
            <a:r>
              <a:rPr lang="fr-CH" dirty="0" err="1"/>
              <a:t>Mucosa-associated</a:t>
            </a:r>
            <a:r>
              <a:rPr lang="fr-CH" dirty="0"/>
              <a:t> </a:t>
            </a:r>
            <a:r>
              <a:rPr lang="fr-CH" dirty="0" err="1"/>
              <a:t>lymphoid</a:t>
            </a:r>
            <a:r>
              <a:rPr lang="fr-CH" dirty="0"/>
              <a:t> tissue (MALT)</a:t>
            </a:r>
          </a:p>
        </p:txBody>
      </p:sp>
      <p:sp>
        <p:nvSpPr>
          <p:cNvPr id="3" name="Content Placeholder 2">
            <a:extLst>
              <a:ext uri="{FF2B5EF4-FFF2-40B4-BE49-F238E27FC236}">
                <a16:creationId xmlns:a16="http://schemas.microsoft.com/office/drawing/2014/main" id="{6E6ADC5D-4A82-4650-B67D-FEE4BB9AF0E4}"/>
              </a:ext>
            </a:extLst>
          </p:cNvPr>
          <p:cNvSpPr>
            <a:spLocks noGrp="1"/>
          </p:cNvSpPr>
          <p:nvPr>
            <p:ph idx="1"/>
          </p:nvPr>
        </p:nvSpPr>
        <p:spPr/>
        <p:txBody>
          <a:bodyPr/>
          <a:lstStyle/>
          <a:p>
            <a:pPr marL="0" indent="0">
              <a:buNone/>
            </a:pPr>
            <a:r>
              <a:rPr lang="en-GB" sz="2000" dirty="0"/>
              <a:t>Example: a Peyer’s patch in intestinal tissue</a:t>
            </a:r>
          </a:p>
          <a:p>
            <a:pPr marL="0" indent="0">
              <a:buNone/>
            </a:pPr>
            <a:r>
              <a:rPr lang="en-US" dirty="0"/>
              <a:t>		</a:t>
            </a:r>
            <a:r>
              <a:rPr lang="en-US" b="1" dirty="0"/>
              <a:t>Role of M cells in intestinal antigen sampling</a:t>
            </a:r>
          </a:p>
          <a:p>
            <a:pPr marL="0" indent="0">
              <a:buNone/>
            </a:pPr>
            <a:endParaRPr lang="en-GB" dirty="0"/>
          </a:p>
          <a:p>
            <a:endParaRPr lang="en-GB" dirty="0"/>
          </a:p>
          <a:p>
            <a:endParaRPr lang="fr-CH" dirty="0"/>
          </a:p>
        </p:txBody>
      </p:sp>
      <p:pic>
        <p:nvPicPr>
          <p:cNvPr id="4" name="3410_1.mp4">
            <a:hlinkClick r:id="" action="ppaction://media"/>
            <a:extLst>
              <a:ext uri="{FF2B5EF4-FFF2-40B4-BE49-F238E27FC236}">
                <a16:creationId xmlns:a16="http://schemas.microsoft.com/office/drawing/2014/main" id="{58E8D4D5-E1EE-4D58-8DA4-47578C6BC5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5681" y="1872525"/>
            <a:ext cx="6291782" cy="4396601"/>
          </a:xfrm>
          <a:prstGeom prst="rect">
            <a:avLst/>
          </a:prstGeom>
        </p:spPr>
      </p:pic>
    </p:spTree>
    <p:extLst>
      <p:ext uri="{BB962C8B-B14F-4D97-AF65-F5344CB8AC3E}">
        <p14:creationId xmlns:p14="http://schemas.microsoft.com/office/powerpoint/2010/main" val="1171381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Historical experiment by Tiselius and </a:t>
            </a:r>
            <a:r>
              <a:rPr lang="en-GB" dirty="0" err="1"/>
              <a:t>Kabat</a:t>
            </a:r>
            <a:r>
              <a:rPr lang="en-GB" dirty="0"/>
              <a:t> (1939)</a:t>
            </a:r>
          </a:p>
        </p:txBody>
      </p:sp>
      <p:sp>
        <p:nvSpPr>
          <p:cNvPr id="3" name="Content Placeholder 2"/>
          <p:cNvSpPr>
            <a:spLocks noGrp="1"/>
          </p:cNvSpPr>
          <p:nvPr>
            <p:ph idx="1"/>
          </p:nvPr>
        </p:nvSpPr>
        <p:spPr/>
        <p:txBody>
          <a:bodyPr/>
          <a:lstStyle/>
          <a:p>
            <a:pPr marL="0" indent="0">
              <a:buNone/>
            </a:pPr>
            <a:r>
              <a:rPr lang="en-GB" dirty="0"/>
              <a:t>Immunization of rabbits with ovalbumin, serum electrophoresis of </a:t>
            </a:r>
            <a:r>
              <a:rPr lang="en-GB" b="1" dirty="0">
                <a:solidFill>
                  <a:srgbClr val="00B0F0"/>
                </a:solidFill>
                <a:effectLst>
                  <a:outerShdw blurRad="38100" dist="38100" dir="2700000" algn="tl">
                    <a:srgbClr val="000000">
                      <a:alpha val="43137"/>
                    </a:srgbClr>
                  </a:outerShdw>
                </a:effectLst>
              </a:rPr>
              <a:t>immune serum </a:t>
            </a:r>
            <a:r>
              <a:rPr lang="en-GB" dirty="0"/>
              <a:t>or of </a:t>
            </a:r>
            <a:r>
              <a:rPr lang="en-GB" b="1" dirty="0">
                <a:effectLst>
                  <a:outerShdw blurRad="38100" dist="38100" dir="2700000" algn="tl">
                    <a:srgbClr val="000000">
                      <a:alpha val="43137"/>
                    </a:srgbClr>
                  </a:outerShdw>
                </a:effectLst>
              </a:rPr>
              <a:t>ovalbumin-absorbed immune serum</a:t>
            </a:r>
            <a:endParaRPr lang="en-GB"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772" y="1888033"/>
            <a:ext cx="6623720" cy="4636604"/>
          </a:xfrm>
          <a:prstGeom prst="rect">
            <a:avLst/>
          </a:prstGeom>
        </p:spPr>
      </p:pic>
    </p:spTree>
    <p:extLst>
      <p:ext uri="{BB962C8B-B14F-4D97-AF65-F5344CB8AC3E}">
        <p14:creationId xmlns:p14="http://schemas.microsoft.com/office/powerpoint/2010/main" val="357615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410_2.mp4">
            <a:hlinkClick r:id="" action="ppaction://media"/>
            <a:extLst>
              <a:ext uri="{FF2B5EF4-FFF2-40B4-BE49-F238E27FC236}">
                <a16:creationId xmlns:a16="http://schemas.microsoft.com/office/drawing/2014/main" id="{0BA220D5-26CD-43B4-BA16-9F0284B04E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8419" y="1872525"/>
            <a:ext cx="6359044" cy="4443603"/>
          </a:xfrm>
          <a:prstGeom prst="rect">
            <a:avLst/>
          </a:prstGeom>
        </p:spPr>
      </p:pic>
      <p:sp>
        <p:nvSpPr>
          <p:cNvPr id="2" name="Title 1">
            <a:extLst>
              <a:ext uri="{FF2B5EF4-FFF2-40B4-BE49-F238E27FC236}">
                <a16:creationId xmlns:a16="http://schemas.microsoft.com/office/drawing/2014/main" id="{C55ABBD5-A44C-4D5C-80C1-E76540C82163}"/>
              </a:ext>
            </a:extLst>
          </p:cNvPr>
          <p:cNvSpPr>
            <a:spLocks noGrp="1"/>
          </p:cNvSpPr>
          <p:nvPr>
            <p:ph type="title"/>
          </p:nvPr>
        </p:nvSpPr>
        <p:spPr/>
        <p:txBody>
          <a:bodyPr>
            <a:normAutofit/>
          </a:bodyPr>
          <a:lstStyle/>
          <a:p>
            <a:r>
              <a:rPr lang="fr-CH" dirty="0" err="1"/>
              <a:t>Mucosa-associated</a:t>
            </a:r>
            <a:r>
              <a:rPr lang="fr-CH" dirty="0"/>
              <a:t> </a:t>
            </a:r>
            <a:r>
              <a:rPr lang="fr-CH" dirty="0" err="1"/>
              <a:t>lymphoid</a:t>
            </a:r>
            <a:r>
              <a:rPr lang="fr-CH" dirty="0"/>
              <a:t> tissue (MALT)</a:t>
            </a:r>
          </a:p>
        </p:txBody>
      </p:sp>
      <p:sp>
        <p:nvSpPr>
          <p:cNvPr id="3" name="Content Placeholder 2">
            <a:extLst>
              <a:ext uri="{FF2B5EF4-FFF2-40B4-BE49-F238E27FC236}">
                <a16:creationId xmlns:a16="http://schemas.microsoft.com/office/drawing/2014/main" id="{6E6ADC5D-4A82-4650-B67D-FEE4BB9AF0E4}"/>
              </a:ext>
            </a:extLst>
          </p:cNvPr>
          <p:cNvSpPr>
            <a:spLocks noGrp="1"/>
          </p:cNvSpPr>
          <p:nvPr>
            <p:ph idx="1"/>
          </p:nvPr>
        </p:nvSpPr>
        <p:spPr/>
        <p:txBody>
          <a:bodyPr/>
          <a:lstStyle/>
          <a:p>
            <a:pPr marL="0" indent="0">
              <a:buNone/>
            </a:pPr>
            <a:r>
              <a:rPr lang="en-GB" sz="2000" dirty="0"/>
              <a:t>Example: a Peyer’s patch in intestinal tissue</a:t>
            </a:r>
          </a:p>
          <a:p>
            <a:pPr marL="0" indent="0">
              <a:buNone/>
            </a:pPr>
            <a:r>
              <a:rPr lang="en-US" dirty="0"/>
              <a:t>		</a:t>
            </a:r>
            <a:r>
              <a:rPr lang="en-US" b="1" dirty="0"/>
              <a:t>Role of DCs in intestinal antigen sampling</a:t>
            </a:r>
          </a:p>
          <a:p>
            <a:pPr marL="0" indent="0">
              <a:buNone/>
            </a:pPr>
            <a:endParaRPr lang="en-GB" dirty="0"/>
          </a:p>
          <a:p>
            <a:endParaRPr lang="en-GB" dirty="0"/>
          </a:p>
          <a:p>
            <a:endParaRPr lang="fr-CH" dirty="0"/>
          </a:p>
        </p:txBody>
      </p:sp>
    </p:spTree>
    <p:extLst>
      <p:ext uri="{BB962C8B-B14F-4D97-AF65-F5344CB8AC3E}">
        <p14:creationId xmlns:p14="http://schemas.microsoft.com/office/powerpoint/2010/main" val="2404236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FF9B-9568-4467-8D8D-DA14FD14EE61}"/>
              </a:ext>
            </a:extLst>
          </p:cNvPr>
          <p:cNvSpPr>
            <a:spLocks noGrp="1"/>
          </p:cNvSpPr>
          <p:nvPr>
            <p:ph type="title"/>
          </p:nvPr>
        </p:nvSpPr>
        <p:spPr>
          <a:solidFill>
            <a:srgbClr val="0070C0"/>
          </a:solidFill>
        </p:spPr>
        <p:txBody>
          <a:bodyPr/>
          <a:lstStyle/>
          <a:p>
            <a:r>
              <a:rPr lang="fr-CH" dirty="0">
                <a:solidFill>
                  <a:schemeClr val="bg1"/>
                </a:solidFill>
              </a:rPr>
              <a:t>Conclusions</a:t>
            </a:r>
            <a:r>
              <a:rPr lang="en-GB" dirty="0">
                <a:solidFill>
                  <a:schemeClr val="bg1"/>
                </a:solidFill>
              </a:rPr>
              <a:t> | L</a:t>
            </a:r>
            <a:r>
              <a:rPr lang="fr-CH" dirty="0" err="1">
                <a:solidFill>
                  <a:schemeClr val="bg1"/>
                </a:solidFill>
              </a:rPr>
              <a:t>ymphoid</a:t>
            </a:r>
            <a:r>
              <a:rPr lang="fr-CH" dirty="0">
                <a:solidFill>
                  <a:schemeClr val="bg1"/>
                </a:solidFill>
              </a:rPr>
              <a:t> </a:t>
            </a:r>
            <a:r>
              <a:rPr lang="fr-CH" dirty="0" err="1">
                <a:solidFill>
                  <a:schemeClr val="bg1"/>
                </a:solidFill>
              </a:rPr>
              <a:t>organs</a:t>
            </a:r>
            <a:endParaRPr lang="fr-CH" dirty="0">
              <a:solidFill>
                <a:schemeClr val="bg1"/>
              </a:solidFill>
            </a:endParaRPr>
          </a:p>
        </p:txBody>
      </p:sp>
      <p:sp>
        <p:nvSpPr>
          <p:cNvPr id="3" name="Content Placeholder 2">
            <a:extLst>
              <a:ext uri="{FF2B5EF4-FFF2-40B4-BE49-F238E27FC236}">
                <a16:creationId xmlns:a16="http://schemas.microsoft.com/office/drawing/2014/main" id="{B2DFB912-9A6C-401B-B7B6-8864BCF4CE81}"/>
              </a:ext>
            </a:extLst>
          </p:cNvPr>
          <p:cNvSpPr>
            <a:spLocks noGrp="1"/>
          </p:cNvSpPr>
          <p:nvPr>
            <p:ph idx="1"/>
          </p:nvPr>
        </p:nvSpPr>
        <p:spPr>
          <a:xfrm>
            <a:off x="204597" y="1294054"/>
            <a:ext cx="8734806" cy="5365216"/>
          </a:xfrm>
        </p:spPr>
        <p:txBody>
          <a:bodyPr>
            <a:normAutofit/>
          </a:bodyPr>
          <a:lstStyle/>
          <a:p>
            <a:r>
              <a:rPr lang="en-GB" sz="1800" dirty="0"/>
              <a:t>Lymphocytes continuously circulate between the blood and lymphoid organs. </a:t>
            </a:r>
          </a:p>
          <a:p>
            <a:r>
              <a:rPr lang="en-GB" sz="1800" dirty="0"/>
              <a:t>Lymphoid organs are divided into:</a:t>
            </a:r>
          </a:p>
          <a:p>
            <a:pPr lvl="1">
              <a:buFont typeface="Courier New" panose="02070309020205020404" pitchFamily="49" charset="0"/>
              <a:buChar char="o"/>
            </a:pPr>
            <a:r>
              <a:rPr lang="en-GB" sz="1800" dirty="0">
                <a:solidFill>
                  <a:srgbClr val="C00000"/>
                </a:solidFill>
              </a:rPr>
              <a:t>Primary lymphoid organs </a:t>
            </a:r>
            <a:r>
              <a:rPr lang="en-GB" sz="1800" dirty="0"/>
              <a:t>are the sites where leukocytes are generated and  include </a:t>
            </a:r>
          </a:p>
          <a:p>
            <a:pPr lvl="2"/>
            <a:r>
              <a:rPr lang="en-GB" dirty="0"/>
              <a:t>the bone marrow:  B and T cell progenitors, B cell maturation</a:t>
            </a:r>
          </a:p>
          <a:p>
            <a:pPr lvl="2"/>
            <a:r>
              <a:rPr lang="en-GB" dirty="0"/>
              <a:t>the thymus: T cell maturation</a:t>
            </a:r>
          </a:p>
          <a:p>
            <a:pPr lvl="1">
              <a:buFont typeface="Courier New" panose="02070309020205020404" pitchFamily="49" charset="0"/>
              <a:buChar char="o"/>
            </a:pPr>
            <a:r>
              <a:rPr lang="en-GB" sz="1800" dirty="0">
                <a:solidFill>
                  <a:srgbClr val="C00000"/>
                </a:solidFill>
              </a:rPr>
              <a:t>Secondary lymphoid organs </a:t>
            </a:r>
            <a:r>
              <a:rPr lang="en-GB" sz="1800" dirty="0"/>
              <a:t>are the sites where adaptive immune responses are initiated and include </a:t>
            </a:r>
          </a:p>
          <a:p>
            <a:pPr lvl="2"/>
            <a:r>
              <a:rPr lang="en-GB" dirty="0"/>
              <a:t>the spleen </a:t>
            </a:r>
          </a:p>
          <a:p>
            <a:pPr lvl="2"/>
            <a:r>
              <a:rPr lang="en-GB" dirty="0"/>
              <a:t>the lymph nodes</a:t>
            </a:r>
          </a:p>
          <a:p>
            <a:pPr lvl="2"/>
            <a:r>
              <a:rPr lang="en-GB" dirty="0"/>
              <a:t>the mucosa-associated lymphoid tissue:</a:t>
            </a:r>
          </a:p>
          <a:p>
            <a:r>
              <a:rPr lang="en-GB" sz="1800" dirty="0"/>
              <a:t>Secondary lymphoid organs are strategically located to sample antigens at various entry points (skin, blood, mucosae).</a:t>
            </a:r>
          </a:p>
          <a:p>
            <a:r>
              <a:rPr lang="en-GB" sz="1800" dirty="0"/>
              <a:t>DCs and M cells have the ability to sample antigens from the intestinal lumen.</a:t>
            </a:r>
          </a:p>
          <a:p>
            <a:pPr marL="0" indent="0">
              <a:buNone/>
            </a:pPr>
            <a:endParaRPr lang="fr-CH" sz="1800" dirty="0"/>
          </a:p>
        </p:txBody>
      </p:sp>
    </p:spTree>
    <p:extLst>
      <p:ext uri="{BB962C8B-B14F-4D97-AF65-F5344CB8AC3E}">
        <p14:creationId xmlns:p14="http://schemas.microsoft.com/office/powerpoint/2010/main" val="503119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8E36-2CAD-494F-8F1F-124A999B5792}"/>
              </a:ext>
            </a:extLst>
          </p:cNvPr>
          <p:cNvSpPr>
            <a:spLocks noGrp="1"/>
          </p:cNvSpPr>
          <p:nvPr>
            <p:ph type="title"/>
          </p:nvPr>
        </p:nvSpPr>
        <p:spPr>
          <a:solidFill>
            <a:srgbClr val="C00000"/>
          </a:solidFill>
        </p:spPr>
        <p:txBody>
          <a:bodyPr/>
          <a:lstStyle/>
          <a:p>
            <a:r>
              <a:rPr lang="fr-CH" dirty="0">
                <a:solidFill>
                  <a:schemeClr val="bg1"/>
                </a:solidFill>
              </a:rPr>
              <a:t>Objectives</a:t>
            </a:r>
          </a:p>
        </p:txBody>
      </p:sp>
      <p:sp>
        <p:nvSpPr>
          <p:cNvPr id="3" name="Content Placeholder 2">
            <a:extLst>
              <a:ext uri="{FF2B5EF4-FFF2-40B4-BE49-F238E27FC236}">
                <a16:creationId xmlns:a16="http://schemas.microsoft.com/office/drawing/2014/main" id="{786F31E3-A61A-47CB-90DE-CEA9FCFC12C4}"/>
              </a:ext>
            </a:extLst>
          </p:cNvPr>
          <p:cNvSpPr>
            <a:spLocks noGrp="1"/>
          </p:cNvSpPr>
          <p:nvPr>
            <p:ph idx="1"/>
          </p:nvPr>
        </p:nvSpPr>
        <p:spPr>
          <a:xfrm>
            <a:off x="204597" y="1158241"/>
            <a:ext cx="8734806" cy="5365216"/>
          </a:xfrm>
        </p:spPr>
        <p:txBody>
          <a:bodyPr>
            <a:normAutofit/>
          </a:bodyPr>
          <a:lstStyle/>
          <a:p>
            <a:pPr marL="457200" indent="-457200">
              <a:buFont typeface="+mj-lt"/>
              <a:buAutoNum type="arabicPeriod"/>
            </a:pPr>
            <a:r>
              <a:rPr lang="en-GB" sz="1800" dirty="0"/>
              <a:t>Describe the structure of primary and secondary lymphoid organs :</a:t>
            </a:r>
          </a:p>
          <a:p>
            <a:pPr lvl="1"/>
            <a:r>
              <a:rPr lang="en-GB" sz="1800" i="1" dirty="0"/>
              <a:t>What is the cell composition and compartmentalisation of lymphoid tissues?</a:t>
            </a:r>
          </a:p>
          <a:p>
            <a:pPr lvl="1"/>
            <a:r>
              <a:rPr lang="en-GB" sz="1800" i="1" dirty="0"/>
              <a:t>How do immune cells reach and leave lymphoid organs?</a:t>
            </a:r>
          </a:p>
          <a:p>
            <a:pPr marL="457200" indent="-457200">
              <a:buFont typeface="+mj-lt"/>
              <a:buAutoNum type="arabicPeriod"/>
            </a:pPr>
            <a:r>
              <a:rPr lang="en-GB" sz="1800" dirty="0"/>
              <a:t>Describe the organization of the bone marrow &amp; thymus and explain how these structures allow the generation of the immune repertoire  </a:t>
            </a:r>
          </a:p>
          <a:p>
            <a:pPr lvl="1"/>
            <a:r>
              <a:rPr lang="en-GB" sz="1800" i="1" dirty="0"/>
              <a:t>What are the steps involved in the differentiation and maturation of T and B cells?</a:t>
            </a:r>
          </a:p>
          <a:p>
            <a:pPr lvl="1"/>
            <a:r>
              <a:rPr lang="en-GB" sz="1800" i="1" dirty="0"/>
              <a:t>Name two types of quality control ensuring the elimination of self-reactive lymphocytes.</a:t>
            </a:r>
          </a:p>
          <a:p>
            <a:pPr marL="457200" indent="-457200">
              <a:buFont typeface="+mj-lt"/>
              <a:buAutoNum type="arabicPeriod"/>
            </a:pPr>
            <a:r>
              <a:rPr lang="fr-CH" sz="1800" dirty="0" err="1"/>
              <a:t>Describe</a:t>
            </a:r>
            <a:r>
              <a:rPr lang="fr-CH" sz="1800" dirty="0"/>
              <a:t> the </a:t>
            </a:r>
            <a:r>
              <a:rPr lang="fr-CH" sz="1800" dirty="0" err="1"/>
              <a:t>migratory</a:t>
            </a:r>
            <a:r>
              <a:rPr lang="fr-CH" sz="1800" dirty="0"/>
              <a:t> patterns of monocytes, granulocytes and naïve lymphocytes at </a:t>
            </a:r>
            <a:r>
              <a:rPr lang="fr-CH" sz="1800" dirty="0" err="1"/>
              <a:t>homeostasis</a:t>
            </a:r>
            <a:endParaRPr lang="fr-CH" sz="1800" dirty="0"/>
          </a:p>
          <a:p>
            <a:pPr lvl="1"/>
            <a:r>
              <a:rPr lang="fr-CH" sz="1800" i="1" dirty="0" err="1"/>
              <a:t>Explain</a:t>
            </a:r>
            <a:r>
              <a:rPr lang="fr-CH" sz="1800" i="1" dirty="0"/>
              <a:t> the </a:t>
            </a:r>
            <a:r>
              <a:rPr lang="fr-CH" sz="1800" i="1" dirty="0" err="1"/>
              <a:t>rationale</a:t>
            </a:r>
            <a:r>
              <a:rPr lang="fr-CH" sz="1800" i="1" dirty="0"/>
              <a:t> of lymphocyte </a:t>
            </a:r>
            <a:r>
              <a:rPr lang="fr-CH" sz="1800" i="1" dirty="0" err="1"/>
              <a:t>re-circulation</a:t>
            </a:r>
            <a:endParaRPr lang="fr-CH" sz="1800" i="1" dirty="0"/>
          </a:p>
          <a:p>
            <a:pPr lvl="1"/>
            <a:r>
              <a:rPr lang="fr-CH" sz="1800" i="1" dirty="0" err="1"/>
              <a:t>Contrast</a:t>
            </a:r>
            <a:r>
              <a:rPr lang="fr-CH" sz="1800" i="1" dirty="0"/>
              <a:t> the migration of lymphocytes </a:t>
            </a:r>
            <a:r>
              <a:rPr lang="fr-CH" sz="1800" i="1" dirty="0" err="1"/>
              <a:t>through</a:t>
            </a:r>
            <a:r>
              <a:rPr lang="fr-CH" sz="1800" i="1" dirty="0"/>
              <a:t> the spleen, </a:t>
            </a:r>
            <a:r>
              <a:rPr lang="fr-CH" sz="1800" i="1" dirty="0" err="1"/>
              <a:t>lymph</a:t>
            </a:r>
            <a:r>
              <a:rPr lang="fr-CH" sz="1800" i="1" dirty="0"/>
              <a:t> </a:t>
            </a:r>
            <a:r>
              <a:rPr lang="fr-CH" sz="1800" i="1" dirty="0" err="1"/>
              <a:t>nodes</a:t>
            </a:r>
            <a:r>
              <a:rPr lang="fr-CH" sz="1800" i="1" dirty="0"/>
              <a:t> and MALT </a:t>
            </a:r>
          </a:p>
          <a:p>
            <a:pPr lvl="1"/>
            <a:r>
              <a:rPr lang="fr-CH" sz="1800" i="1" dirty="0" err="1"/>
              <a:t>Describe</a:t>
            </a:r>
            <a:r>
              <a:rPr lang="fr-CH" sz="1800" i="1" dirty="0"/>
              <a:t> the </a:t>
            </a:r>
            <a:r>
              <a:rPr lang="fr-CH" sz="1800" i="1" dirty="0" err="1"/>
              <a:t>different</a:t>
            </a:r>
            <a:r>
              <a:rPr lang="fr-CH" sz="1800" i="1" dirty="0"/>
              <a:t> </a:t>
            </a:r>
            <a:r>
              <a:rPr lang="fr-CH" sz="1800" i="1" dirty="0" err="1"/>
              <a:t>ways</a:t>
            </a:r>
            <a:r>
              <a:rPr lang="fr-CH" sz="1800" i="1" dirty="0"/>
              <a:t> by </a:t>
            </a:r>
            <a:r>
              <a:rPr lang="fr-CH" sz="1800" i="1" dirty="0" err="1"/>
              <a:t>which</a:t>
            </a:r>
            <a:r>
              <a:rPr lang="fr-CH" sz="1800" i="1" dirty="0"/>
              <a:t> lymphocytes can enter </a:t>
            </a:r>
            <a:r>
              <a:rPr lang="fr-CH" sz="1800" i="1" dirty="0" err="1"/>
              <a:t>secondary</a:t>
            </a:r>
            <a:r>
              <a:rPr lang="fr-CH" sz="1800" i="1" dirty="0"/>
              <a:t> </a:t>
            </a:r>
            <a:r>
              <a:rPr lang="fr-CH" sz="1800" i="1" dirty="0" err="1"/>
              <a:t>lymphoid</a:t>
            </a:r>
            <a:r>
              <a:rPr lang="fr-CH" sz="1800" i="1" dirty="0"/>
              <a:t> </a:t>
            </a:r>
            <a:r>
              <a:rPr lang="fr-CH" sz="1800" i="1" dirty="0" err="1"/>
              <a:t>organs</a:t>
            </a:r>
            <a:endParaRPr lang="fr-CH" sz="1800" i="1" dirty="0"/>
          </a:p>
          <a:p>
            <a:pPr marL="0" indent="0">
              <a:buNone/>
            </a:pPr>
            <a:endParaRPr lang="fr-CH" sz="1800" dirty="0"/>
          </a:p>
        </p:txBody>
      </p:sp>
    </p:spTree>
    <p:extLst>
      <p:ext uri="{BB962C8B-B14F-4D97-AF65-F5344CB8AC3E}">
        <p14:creationId xmlns:p14="http://schemas.microsoft.com/office/powerpoint/2010/main" val="2120307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Monoclonal antibodies  </a:t>
            </a:r>
            <a:br>
              <a:rPr lang="en-GB" dirty="0"/>
            </a:br>
            <a:r>
              <a:rPr lang="en-GB" dirty="0"/>
              <a:t>(Koehler and Milstein, Nobel Prize 1978)</a:t>
            </a:r>
          </a:p>
        </p:txBody>
      </p:sp>
      <p:pic>
        <p:nvPicPr>
          <p:cNvPr id="4" name="Image 1" descr="Dia_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62" y="983434"/>
            <a:ext cx="6808029" cy="5786825"/>
          </a:xfrm>
          <a:prstGeom prst="rect">
            <a:avLst/>
          </a:prstGeom>
        </p:spPr>
      </p:pic>
    </p:spTree>
    <p:extLst>
      <p:ext uri="{BB962C8B-B14F-4D97-AF65-F5344CB8AC3E}">
        <p14:creationId xmlns:p14="http://schemas.microsoft.com/office/powerpoint/2010/main" val="664098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Monoclonal antibodies </a:t>
            </a:r>
          </a:p>
        </p:txBody>
      </p:sp>
      <p:pic>
        <p:nvPicPr>
          <p:cNvPr id="6" name="Image 3" descr="Dia_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779" y="836013"/>
            <a:ext cx="5754441" cy="5754441"/>
          </a:xfrm>
          <a:prstGeom prst="rect">
            <a:avLst/>
          </a:prstGeom>
        </p:spPr>
      </p:pic>
    </p:spTree>
    <p:extLst>
      <p:ext uri="{BB962C8B-B14F-4D97-AF65-F5344CB8AC3E}">
        <p14:creationId xmlns:p14="http://schemas.microsoft.com/office/powerpoint/2010/main" val="2826907726"/>
      </p:ext>
    </p:extLst>
  </p:cSld>
  <p:clrMapOvr>
    <a:masterClrMapping/>
  </p:clrMapOvr>
</p:sld>
</file>

<file path=ppt/theme/theme1.xml><?xml version="1.0" encoding="utf-8"?>
<a:theme xmlns:a="http://schemas.openxmlformats.org/drawingml/2006/main" name="MOOC_blue_calibri">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C_blue_calibri.potx" id="{BAE3B292-7B92-4592-8C9A-D826554EB18E}" vid="{299F4D9C-0CF9-4AEA-8AF3-AA5B7D6CA2CA}"/>
    </a:ext>
  </a:extLst>
</a:theme>
</file>

<file path=docProps/app.xml><?xml version="1.0" encoding="utf-8"?>
<Properties xmlns="http://schemas.openxmlformats.org/officeDocument/2006/extended-properties" xmlns:vt="http://schemas.openxmlformats.org/officeDocument/2006/docPropsVTypes">
  <Template>MOOC_blue_calibri</Template>
  <TotalTime>1112</TotalTime>
  <Words>6145</Words>
  <Application>Microsoft Macintosh PowerPoint</Application>
  <PresentationFormat>Affichage à l'écran (4:3)</PresentationFormat>
  <Paragraphs>568</Paragraphs>
  <Slides>72</Slides>
  <Notes>0</Notes>
  <HiddenSlides>0</HiddenSlides>
  <MMClips>13</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72</vt:i4>
      </vt:variant>
    </vt:vector>
  </HeadingPairs>
  <TitlesOfParts>
    <vt:vector size="85" baseType="lpstr">
      <vt:lpstr>ＭＳ Ｐゴシック</vt:lpstr>
      <vt:lpstr>ＭＳ Ｐゴシック</vt:lpstr>
      <vt:lpstr>游ゴシック</vt:lpstr>
      <vt:lpstr>Arial</vt:lpstr>
      <vt:lpstr>Calibri</vt:lpstr>
      <vt:lpstr>Calibri Light</vt:lpstr>
      <vt:lpstr>Cambria</vt:lpstr>
      <vt:lpstr>Cambria Math</vt:lpstr>
      <vt:lpstr>Courier New</vt:lpstr>
      <vt:lpstr>Palatino</vt:lpstr>
      <vt:lpstr>Symbol</vt:lpstr>
      <vt:lpstr>Wingdings</vt:lpstr>
      <vt:lpstr>MOOC_blue_calibri</vt:lpstr>
      <vt:lpstr>III. Generation of the  B and T cell repertoires</vt:lpstr>
      <vt:lpstr>Properties of adaptive immune responses</vt:lpstr>
      <vt:lpstr>Evolutionary origin of the adapative immune system</vt:lpstr>
      <vt:lpstr>Questions </vt:lpstr>
      <vt:lpstr>Outline</vt:lpstr>
      <vt:lpstr> III-1 Structure of Lymphocyte Antigen Receptors  </vt:lpstr>
      <vt:lpstr>Historical experiment by Tiselius and Kabat (1939)</vt:lpstr>
      <vt:lpstr>Monoclonal antibodies   (Koehler and Milstein, Nobel Prize 1978)</vt:lpstr>
      <vt:lpstr>Monoclonal antibodies </vt:lpstr>
      <vt:lpstr>Monoclonal antibodies : Basis for in vitro selection</vt:lpstr>
      <vt:lpstr>The B Cell receptor: Immunoglobulins (Igs)</vt:lpstr>
      <vt:lpstr>Structure of antibodies</vt:lpstr>
      <vt:lpstr>5 classes (isotypes) of Immunoglobulins</vt:lpstr>
      <vt:lpstr>Diversity in V-region domain lies in  Complementary Domain Regions (CDRs)</vt:lpstr>
      <vt:lpstr>Summary | Antibody classes</vt:lpstr>
      <vt:lpstr>Features of antigen recognition: What is an antigen? </vt:lpstr>
      <vt:lpstr>Features of antigen recognition: What is an antigen? </vt:lpstr>
      <vt:lpstr>Features of antigen recognition (I): Flexibility</vt:lpstr>
      <vt:lpstr>Features of antigen recognition (II):  linear or conformational epitopes</vt:lpstr>
      <vt:lpstr>Features of antigen recognition (III):  Valency, affinity and avidity</vt:lpstr>
      <vt:lpstr>Features of antigen recognition (IV):  Changes in antibody structure during immune response</vt:lpstr>
      <vt:lpstr>Summary | Features of antigen recognition</vt:lpstr>
      <vt:lpstr>The B cell co-receptor</vt:lpstr>
      <vt:lpstr>Structure of the T cell antigen receptor (TCR)</vt:lpstr>
      <vt:lpstr>Recognition of a peptide-MHC complex  by a T cell antigen receptor</vt:lpstr>
      <vt:lpstr>Structure of the TCR and associated membrane molecules</vt:lpstr>
      <vt:lpstr>Summary | T cell receptors</vt:lpstr>
      <vt:lpstr>Other lymphocytes: γδ T Cells and NK-T Cells</vt:lpstr>
      <vt:lpstr>Conclusions | Similarities and differences between  B and T cell receptors</vt:lpstr>
      <vt:lpstr>Summary | Lymphocyte antigen receptors</vt:lpstr>
      <vt:lpstr> III-2 Development of Immune Repertoires  </vt:lpstr>
      <vt:lpstr>Overview: lymphocyte maturation</vt:lpstr>
      <vt:lpstr>Principles of antibody production by somatic recombination</vt:lpstr>
      <vt:lpstr>Classical experiment by Susumu Tonegawa (Nobel 1987)</vt:lpstr>
      <vt:lpstr>Germline organization of antigen receptor gene loci</vt:lpstr>
      <vt:lpstr>Variable region gene rearrangements</vt:lpstr>
      <vt:lpstr>Heavy chain: V-D-J rearrangement</vt:lpstr>
      <vt:lpstr>Light chain: V-J rearrangement  (here: κ-locus)</vt:lpstr>
      <vt:lpstr>Mechanism of V-region rearrangement</vt:lpstr>
      <vt:lpstr>Combinatorial antibody diversity</vt:lpstr>
      <vt:lpstr>Junctional Diversity</vt:lpstr>
      <vt:lpstr>Combinatorial and junctional diversities  in antigen receptors</vt:lpstr>
      <vt:lpstr>Summary | Generation of antigen receptor diversity</vt:lpstr>
      <vt:lpstr>Maturation and selection of B lymphocytes</vt:lpstr>
      <vt:lpstr>B lymphopoiesis: allelic exclusion</vt:lpstr>
      <vt:lpstr>Maturation of T cells: 2 types of T cells</vt:lpstr>
      <vt:lpstr>Maturation of T cells</vt:lpstr>
      <vt:lpstr>Maturation of T cells: positive selection</vt:lpstr>
      <vt:lpstr>Maturation of T cells: negative selection</vt:lpstr>
      <vt:lpstr>Maturation of T cells</vt:lpstr>
      <vt:lpstr>Summary | Maturation of T cells</vt:lpstr>
      <vt:lpstr>Conclusions | Generation of a repertoire of  antigen recognition receptors</vt:lpstr>
      <vt:lpstr> III-3 Organs and tissues of the immune system </vt:lpstr>
      <vt:lpstr>Primary lymphoid organs</vt:lpstr>
      <vt:lpstr>Generation of the leukocyte lineages</vt:lpstr>
      <vt:lpstr>The red bone marrow: lymphopoeisis</vt:lpstr>
      <vt:lpstr>Structure of the thymus</vt:lpstr>
      <vt:lpstr>Thymocyte development</vt:lpstr>
      <vt:lpstr>Intra-thymus trafficking</vt:lpstr>
      <vt:lpstr>Secondary lymphoid organs</vt:lpstr>
      <vt:lpstr>Antigen sampling, part I</vt:lpstr>
      <vt:lpstr>Antigen sampling, part II</vt:lpstr>
      <vt:lpstr>The lymph nodes (LN)</vt:lpstr>
      <vt:lpstr>Cell trafficking in lymph nodes: Dendritic Cells</vt:lpstr>
      <vt:lpstr>Cell trafficking in lymph nodes: T Cells</vt:lpstr>
      <vt:lpstr>The spleen consists of red and white pulp</vt:lpstr>
      <vt:lpstr>Leukocyte migration in the spleen</vt:lpstr>
      <vt:lpstr>The mucosa-associated lymphoid tissue (MALT)</vt:lpstr>
      <vt:lpstr>Mucosa-associated lymphoid tissue (MALT)</vt:lpstr>
      <vt:lpstr>Mucosa-associated lymphoid tissue (MALT)</vt:lpstr>
      <vt:lpstr>Conclusions | Lymphoid organs</vt:lpstr>
      <vt:lpstr>Objectives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III. Generation of B and T cell repertoire</dc:title>
  <dc:creator>Claudine Neyen</dc:creator>
  <cp:lastModifiedBy>Utilisateur de Microsoft Office</cp:lastModifiedBy>
  <cp:revision>68</cp:revision>
  <dcterms:created xsi:type="dcterms:W3CDTF">2017-11-06T22:44:17Z</dcterms:created>
  <dcterms:modified xsi:type="dcterms:W3CDTF">2018-03-14T14:32:04Z</dcterms:modified>
</cp:coreProperties>
</file>